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57" r:id="rId4"/>
    <p:sldId id="263" r:id="rId5"/>
    <p:sldId id="258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B6"/>
    <a:srgbClr val="1E9ED9"/>
    <a:srgbClr val="0069A3"/>
    <a:srgbClr val="70758A"/>
    <a:srgbClr val="E9E9E9"/>
    <a:srgbClr val="054E7A"/>
    <a:srgbClr val="06466D"/>
    <a:srgbClr val="39B4E7"/>
    <a:srgbClr val="C0C2CB"/>
    <a:srgbClr val="DDE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D575F3-FF8D-ED46-86A3-F68A9B64A221}" v="410" dt="2020-07-02T09:01:24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4"/>
    <p:restoredTop sz="94710"/>
  </p:normalViewPr>
  <p:slideViewPr>
    <p:cSldViewPr snapToGrid="0" snapToObjects="1">
      <p:cViewPr varScale="1">
        <p:scale>
          <a:sx n="140" d="100"/>
          <a:sy n="140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tillero Garcia, Paula" userId="c9ac006f-5672-4dcd-a14c-25a6841604da" providerId="ADAL" clId="{F5D575F3-FF8D-ED46-86A3-F68A9B64A221}"/>
    <pc:docChg chg="undo custSel modSld">
      <pc:chgData name="Castillero Garcia, Paula" userId="c9ac006f-5672-4dcd-a14c-25a6841604da" providerId="ADAL" clId="{F5D575F3-FF8D-ED46-86A3-F68A9B64A221}" dt="2020-07-03T08:17:55.831" v="9" actId="1076"/>
      <pc:docMkLst>
        <pc:docMk/>
      </pc:docMkLst>
      <pc:sldChg chg="modSp">
        <pc:chgData name="Castillero Garcia, Paula" userId="c9ac006f-5672-4dcd-a14c-25a6841604da" providerId="ADAL" clId="{F5D575F3-FF8D-ED46-86A3-F68A9B64A221}" dt="2020-07-03T08:10:32.888" v="0" actId="1076"/>
        <pc:sldMkLst>
          <pc:docMk/>
          <pc:sldMk cId="2392918203" sldId="257"/>
        </pc:sldMkLst>
        <pc:spChg chg="mod">
          <ac:chgData name="Castillero Garcia, Paula" userId="c9ac006f-5672-4dcd-a14c-25a6841604da" providerId="ADAL" clId="{F5D575F3-FF8D-ED46-86A3-F68A9B64A221}" dt="2020-07-03T08:10:32.888" v="0" actId="1076"/>
          <ac:spMkLst>
            <pc:docMk/>
            <pc:sldMk cId="2392918203" sldId="257"/>
            <ac:spMk id="101" creationId="{C8D8E7DA-816C-2045-A118-204E3597037F}"/>
          </ac:spMkLst>
        </pc:spChg>
      </pc:sldChg>
      <pc:sldChg chg="addSp delSp modSp">
        <pc:chgData name="Castillero Garcia, Paula" userId="c9ac006f-5672-4dcd-a14c-25a6841604da" providerId="ADAL" clId="{F5D575F3-FF8D-ED46-86A3-F68A9B64A221}" dt="2020-07-03T08:17:55.831" v="9" actId="1076"/>
        <pc:sldMkLst>
          <pc:docMk/>
          <pc:sldMk cId="664897226" sldId="261"/>
        </pc:sldMkLst>
        <pc:spChg chg="add del mod">
          <ac:chgData name="Castillero Garcia, Paula" userId="c9ac006f-5672-4dcd-a14c-25a6841604da" providerId="ADAL" clId="{F5D575F3-FF8D-ED46-86A3-F68A9B64A221}" dt="2020-07-03T08:17:44.192" v="8" actId="478"/>
          <ac:spMkLst>
            <pc:docMk/>
            <pc:sldMk cId="664897226" sldId="261"/>
            <ac:spMk id="2" creationId="{8D9B3B01-B903-6D4E-91E6-7260EB7AC6E0}"/>
          </ac:spMkLst>
        </pc:spChg>
        <pc:spChg chg="mod">
          <ac:chgData name="Castillero Garcia, Paula" userId="c9ac006f-5672-4dcd-a14c-25a6841604da" providerId="ADAL" clId="{F5D575F3-FF8D-ED46-86A3-F68A9B64A221}" dt="2020-07-03T08:17:55.831" v="9" actId="1076"/>
          <ac:spMkLst>
            <pc:docMk/>
            <pc:sldMk cId="664897226" sldId="261"/>
            <ac:spMk id="34" creationId="{1197F42D-C94D-6941-B404-60B5A737F599}"/>
          </ac:spMkLst>
        </pc:spChg>
      </pc:sldChg>
      <pc:sldChg chg="modSp">
        <pc:chgData name="Castillero Garcia, Paula" userId="c9ac006f-5672-4dcd-a14c-25a6841604da" providerId="ADAL" clId="{F5D575F3-FF8D-ED46-86A3-F68A9B64A221}" dt="2020-07-03T08:13:03.354" v="5" actId="1035"/>
        <pc:sldMkLst>
          <pc:docMk/>
          <pc:sldMk cId="1078237950" sldId="265"/>
        </pc:sldMkLst>
        <pc:picChg chg="mod">
          <ac:chgData name="Castillero Garcia, Paula" userId="c9ac006f-5672-4dcd-a14c-25a6841604da" providerId="ADAL" clId="{F5D575F3-FF8D-ED46-86A3-F68A9B64A221}" dt="2020-07-03T08:13:03.354" v="5" actId="1035"/>
          <ac:picMkLst>
            <pc:docMk/>
            <pc:sldMk cId="1078237950" sldId="265"/>
            <ac:picMk id="75" creationId="{41B2E5EF-0200-8F42-BA0F-30F088B599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54093-EC4C-2C4B-92F3-32F9ED200D16}" type="datetimeFigureOut">
              <a:rPr lang="en-AE" smtClean="0"/>
              <a:t>7/3/20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4A02B-E0EB-7645-A274-5DA853E31483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9142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A02B-E0EB-7645-A274-5DA853E31483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0026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4A02B-E0EB-7645-A274-5DA853E31483}" type="slidenum">
              <a:rPr lang="en-AE" smtClean="0"/>
              <a:t>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5537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25B4-7B01-654B-B178-925A37D3A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22D43-D8EE-5E48-8531-5D0DC4562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84DAD-2697-7A4F-B4D4-B53257644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B7E4-0303-4446-BBC8-32D84E9E5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826FB-7BD5-AF4D-8B11-35A4A50A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0088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B791-F2EB-CA4A-A676-3FC415CB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EF2BD-5811-D54D-B436-03EF2A3C4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FFE62-60DA-AC47-A384-BE0D790EE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01FA9-CBBE-BD41-986A-DE6681D8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91FB5-BAE6-BD4C-A0F8-EA238D3E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72300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C08280-460A-6546-B31C-15DD80EF5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40EC0-5C82-0242-AB61-8E9B2C8B6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68928-5E0A-5549-BCDC-F57B80D7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17D25-8190-944B-906C-8B73883A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28723-A268-9C48-8774-D69A8663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8755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3519-0CB2-E944-AB2C-0960FF16B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FF3AC-71F9-3E4C-BF10-200555B61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8990F-404F-2147-B5D1-0DF2B9B8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BEBA5-5E29-5644-B388-DC5B6641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1704C-4054-834E-BC0E-7D1513AF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3349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AB35-6899-B04B-885D-B4ED0CA3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14309-19BB-884D-AF78-6A3D7CF0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4B3E3-5553-A04E-AFC8-8A655674C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AC32E-E390-E34B-B585-42A4C737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2D9B-FB9D-2A42-89CB-7CF23DFF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03926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6A71-052A-BD4B-9BFB-C4E00D0D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9305-591B-AC43-979E-C2FB50BD9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BA92A-A8E6-2246-802A-DBFFBEC55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F4990-101E-9B4F-8A67-EFC06F65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B7F50-A1BB-9C43-9DEF-47AFDF70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6ECEB-B27C-D647-8F7B-0943510E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3933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3A626-6285-2A42-896D-B6D386B44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E406A-00CE-624A-8131-BF39DEEE9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B4DCD6-BBD1-1843-AFEA-B6574C742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3DFDB6-6223-0940-9458-4FA13D697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DB9F27-4840-5B4F-AC7F-2E7137863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D7332A-037F-0D45-96A9-F161645D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58315-B64E-2B45-808D-104FF54E5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84767-4EF0-9D4E-9780-FD0DC22A5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8485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4FAE-0750-814C-B163-62F774D9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14EC50-A825-C44A-BADA-E4C9181F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47CF7-7838-1C4D-A2DC-930843609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6CF72-EDEE-E14E-B37F-4B77195F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68844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FE3D17-F476-4E46-8D5B-64EB3D4C8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4714F4-763F-D744-9CD6-51B43253E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053E3-7EF7-224D-8DBD-65D1AEC6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1386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398D-284A-9049-BCF0-5EC2B290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6EBA7-616A-FD48-B4D7-20E2A277E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3D8D8-64A1-DA43-857D-1C2F61C2D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D8739-17E6-034C-A709-606FBE9D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838C9-DF11-2041-B630-C3D889A25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9088B-1DA8-2E49-A305-5FE2D09FF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738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9788-C5D2-5B46-9426-062D2972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D52C94-A0BD-C241-807D-FB14DA533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25263-628B-8C43-B127-B2CD70092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8F58A-7B93-FF48-9615-AD32F5F0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BC984-45D3-E840-AD09-BAF8E7D06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06209B-0453-654C-93D8-9C9ECA57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6231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53729-90C7-F14C-B042-55D5ABAD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96656-2B2B-5343-9C9A-410D2D93C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85BC7-E9BB-AB41-90D4-6C5EC5169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E606D-2792-784E-9596-36CC7E4FB67A}" type="datetimeFigureOut">
              <a:rPr lang="en-AE" smtClean="0"/>
              <a:t>7/3/20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54F38-8667-1141-8CA4-656AD7804A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8B859-FA7E-1942-8E8E-4778E2B4A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4150E-3F2B-604C-AC47-1F2C3228A54E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5243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0" Type="http://schemas.openxmlformats.org/officeDocument/2006/relationships/image" Target="../media/image13.svg"/><Relationship Id="rId4" Type="http://schemas.openxmlformats.org/officeDocument/2006/relationships/image" Target="../media/image7.tiff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svg"/><Relationship Id="rId3" Type="http://schemas.openxmlformats.org/officeDocument/2006/relationships/image" Target="../media/image16.png"/><Relationship Id="rId7" Type="http://schemas.openxmlformats.org/officeDocument/2006/relationships/image" Target="../media/image11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18.svg"/><Relationship Id="rId10" Type="http://schemas.openxmlformats.org/officeDocument/2006/relationships/image" Target="../media/image14.png"/><Relationship Id="rId4" Type="http://schemas.openxmlformats.org/officeDocument/2006/relationships/image" Target="../media/image17.svg"/><Relationship Id="rId9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1EAE9B-E98E-7244-9DBB-F71650C766D4}"/>
              </a:ext>
            </a:extLst>
          </p:cNvPr>
          <p:cNvSpPr/>
          <p:nvPr/>
        </p:nvSpPr>
        <p:spPr>
          <a:xfrm>
            <a:off x="0" y="2980706"/>
            <a:ext cx="12192000" cy="3877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FB82EA-743A-0447-8472-2CD8B941F175}"/>
              </a:ext>
            </a:extLst>
          </p:cNvPr>
          <p:cNvCxnSpPr>
            <a:cxnSpLocks/>
          </p:cNvCxnSpPr>
          <p:nvPr/>
        </p:nvCxnSpPr>
        <p:spPr>
          <a:xfrm>
            <a:off x="0" y="4291824"/>
            <a:ext cx="12192000" cy="0"/>
          </a:xfrm>
          <a:prstGeom prst="line">
            <a:avLst/>
          </a:prstGeom>
          <a:ln w="12700"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7C44A6D-9491-AB4D-BD4D-CBDBB682F0F8}"/>
              </a:ext>
            </a:extLst>
          </p:cNvPr>
          <p:cNvSpPr/>
          <p:nvPr/>
        </p:nvSpPr>
        <p:spPr>
          <a:xfrm>
            <a:off x="2146665" y="4006217"/>
            <a:ext cx="571214" cy="57121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7075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0E9B18-5D9A-D947-934D-B6FC931628E3}"/>
              </a:ext>
            </a:extLst>
          </p:cNvPr>
          <p:cNvSpPr txBox="1"/>
          <p:nvPr/>
        </p:nvSpPr>
        <p:spPr>
          <a:xfrm>
            <a:off x="835432" y="4707073"/>
            <a:ext cx="332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20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Project Summary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95C286-C261-A04E-9611-C4B7B9AD012F}"/>
              </a:ext>
            </a:extLst>
          </p:cNvPr>
          <p:cNvSpPr txBox="1"/>
          <p:nvPr/>
        </p:nvSpPr>
        <p:spPr>
          <a:xfrm>
            <a:off x="4408529" y="4707073"/>
            <a:ext cx="332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20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User Research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57F703-88A8-CF4C-81A2-7B6A17EDDCCA}"/>
              </a:ext>
            </a:extLst>
          </p:cNvPr>
          <p:cNvSpPr txBox="1"/>
          <p:nvPr/>
        </p:nvSpPr>
        <p:spPr>
          <a:xfrm>
            <a:off x="8072972" y="4707073"/>
            <a:ext cx="3329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20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Implementation Plan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138F0-ECFE-C848-BB20-D918796D9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65" y="474831"/>
            <a:ext cx="9144000" cy="1202192"/>
          </a:xfrm>
        </p:spPr>
        <p:txBody>
          <a:bodyPr/>
          <a:lstStyle/>
          <a:p>
            <a:r>
              <a:rPr lang="en-AE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Voice Recognition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651496-1BFB-0245-8B5C-91F40BDC3973}"/>
              </a:ext>
            </a:extLst>
          </p:cNvPr>
          <p:cNvSpPr txBox="1">
            <a:spLocks/>
          </p:cNvSpPr>
          <p:nvPr/>
        </p:nvSpPr>
        <p:spPr>
          <a:xfrm>
            <a:off x="-1003467" y="1340591"/>
            <a:ext cx="9144000" cy="12021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 </a:t>
            </a:r>
            <a:r>
              <a:rPr lang="en-US" b="1" dirty="0">
                <a:solidFill>
                  <a:srgbClr val="0082B6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banking.</a:t>
            </a:r>
            <a:endParaRPr lang="en-AE" b="1" dirty="0">
              <a:solidFill>
                <a:srgbClr val="0082B6"/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04EDA7-8284-564B-AF3B-DF09387400BE}"/>
              </a:ext>
            </a:extLst>
          </p:cNvPr>
          <p:cNvGrpSpPr>
            <a:grpSpLocks noChangeAspect="1"/>
          </p:cNvGrpSpPr>
          <p:nvPr/>
        </p:nvGrpSpPr>
        <p:grpSpPr>
          <a:xfrm>
            <a:off x="5810393" y="4006217"/>
            <a:ext cx="571214" cy="571214"/>
            <a:chOff x="1993962" y="4785340"/>
            <a:chExt cx="571214" cy="57121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A36DD05-0FC8-B84D-AD49-1989561FE22F}"/>
                </a:ext>
              </a:extLst>
            </p:cNvPr>
            <p:cNvSpPr/>
            <p:nvPr/>
          </p:nvSpPr>
          <p:spPr>
            <a:xfrm>
              <a:off x="1993962" y="4785340"/>
              <a:ext cx="571214" cy="571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E3571A4-6764-A249-B181-952E2FD7B1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333" y="4899985"/>
              <a:ext cx="358472" cy="358472"/>
            </a:xfrm>
            <a:prstGeom prst="ellipse">
              <a:avLst/>
            </a:prstGeom>
            <a:solidFill>
              <a:srgbClr val="0082B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BEDFD9DD-7A71-4148-84B7-A0D75767DC18}"/>
              </a:ext>
            </a:extLst>
          </p:cNvPr>
          <p:cNvSpPr txBox="1">
            <a:spLocks/>
          </p:cNvSpPr>
          <p:nvPr/>
        </p:nvSpPr>
        <p:spPr>
          <a:xfrm>
            <a:off x="5611660" y="3705016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14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EF1AFC-D009-2640-AC57-DED7DF796A81}"/>
              </a:ext>
            </a:extLst>
          </p:cNvPr>
          <p:cNvSpPr/>
          <p:nvPr/>
        </p:nvSpPr>
        <p:spPr>
          <a:xfrm>
            <a:off x="2253037" y="4116617"/>
            <a:ext cx="358472" cy="358472"/>
          </a:xfrm>
          <a:prstGeom prst="ellipse">
            <a:avLst/>
          </a:prstGeom>
          <a:solidFill>
            <a:srgbClr val="70758A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7B4948F-5644-1740-9630-05CCC66FC0FF}"/>
              </a:ext>
            </a:extLst>
          </p:cNvPr>
          <p:cNvSpPr txBox="1">
            <a:spLocks/>
          </p:cNvSpPr>
          <p:nvPr/>
        </p:nvSpPr>
        <p:spPr>
          <a:xfrm>
            <a:off x="1947933" y="3694757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14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8946D2-2E61-574A-A1DC-C1DCFC7D37CC}"/>
              </a:ext>
            </a:extLst>
          </p:cNvPr>
          <p:cNvGrpSpPr/>
          <p:nvPr/>
        </p:nvGrpSpPr>
        <p:grpSpPr>
          <a:xfrm>
            <a:off x="9326118" y="4006217"/>
            <a:ext cx="571214" cy="571214"/>
            <a:chOff x="1993962" y="4785340"/>
            <a:chExt cx="571214" cy="57121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F34124-B2D9-9E46-8F69-770B3F7FAC46}"/>
                </a:ext>
              </a:extLst>
            </p:cNvPr>
            <p:cNvSpPr/>
            <p:nvPr/>
          </p:nvSpPr>
          <p:spPr>
            <a:xfrm>
              <a:off x="1993962" y="4785340"/>
              <a:ext cx="571214" cy="5712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0069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0ED0855-D003-F848-BC34-E09761D6D1C7}"/>
                </a:ext>
              </a:extLst>
            </p:cNvPr>
            <p:cNvSpPr/>
            <p:nvPr/>
          </p:nvSpPr>
          <p:spPr>
            <a:xfrm>
              <a:off x="2100333" y="4891711"/>
              <a:ext cx="358472" cy="358472"/>
            </a:xfrm>
            <a:prstGeom prst="ellipse">
              <a:avLst/>
            </a:prstGeom>
            <a:solidFill>
              <a:srgbClr val="0069A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9744E13A-2C5E-AC4F-A8D2-711B54113B46}"/>
              </a:ext>
            </a:extLst>
          </p:cNvPr>
          <p:cNvSpPr txBox="1">
            <a:spLocks/>
          </p:cNvSpPr>
          <p:nvPr/>
        </p:nvSpPr>
        <p:spPr>
          <a:xfrm>
            <a:off x="9127385" y="3705016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1400" dirty="0">
                <a:solidFill>
                  <a:schemeClr val="bg1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7629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381672-5568-E047-846F-FC5855E4C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75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70758A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AB331C-DB1D-9048-97FD-ACAE74560A60}"/>
              </a:ext>
            </a:extLst>
          </p:cNvPr>
          <p:cNvSpPr txBox="1">
            <a:spLocks/>
          </p:cNvSpPr>
          <p:nvPr/>
        </p:nvSpPr>
        <p:spPr>
          <a:xfrm>
            <a:off x="1523999" y="3129973"/>
            <a:ext cx="9144000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3600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Project Summary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D81120-3B39-F644-9DEC-8E044075DEE5}"/>
              </a:ext>
            </a:extLst>
          </p:cNvPr>
          <p:cNvCxnSpPr>
            <a:cxnSpLocks/>
          </p:cNvCxnSpPr>
          <p:nvPr/>
        </p:nvCxnSpPr>
        <p:spPr>
          <a:xfrm>
            <a:off x="0" y="2935989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1D831C4-F9BF-0E4F-AE1E-C52CFA4339E9}"/>
              </a:ext>
            </a:extLst>
          </p:cNvPr>
          <p:cNvSpPr/>
          <p:nvPr/>
        </p:nvSpPr>
        <p:spPr>
          <a:xfrm>
            <a:off x="5723091" y="2558080"/>
            <a:ext cx="745815" cy="745815"/>
          </a:xfrm>
          <a:prstGeom prst="ellipse">
            <a:avLst/>
          </a:prstGeom>
          <a:solidFill>
            <a:srgbClr val="70758A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55C34A-DC1C-B648-90E4-6CBDD17F6ED8}"/>
              </a:ext>
            </a:extLst>
          </p:cNvPr>
          <p:cNvSpPr/>
          <p:nvPr/>
        </p:nvSpPr>
        <p:spPr>
          <a:xfrm>
            <a:off x="5833672" y="2668660"/>
            <a:ext cx="524656" cy="524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A2108A2-57AD-444B-952E-B84DB8EDBB89}"/>
              </a:ext>
            </a:extLst>
          </p:cNvPr>
          <p:cNvSpPr txBox="1">
            <a:spLocks/>
          </p:cNvSpPr>
          <p:nvPr/>
        </p:nvSpPr>
        <p:spPr>
          <a:xfrm>
            <a:off x="5611660" y="2349626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2000" dirty="0">
                <a:solidFill>
                  <a:srgbClr val="70758A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7173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0B3AEFE-B8E7-5642-B1F2-86E188863324}"/>
              </a:ext>
            </a:extLst>
          </p:cNvPr>
          <p:cNvSpPr/>
          <p:nvPr/>
        </p:nvSpPr>
        <p:spPr>
          <a:xfrm>
            <a:off x="-7094" y="0"/>
            <a:ext cx="12192000" cy="1684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A58979-159B-FB49-B4EB-4E851A309D65}"/>
              </a:ext>
            </a:extLst>
          </p:cNvPr>
          <p:cNvSpPr txBox="1"/>
          <p:nvPr/>
        </p:nvSpPr>
        <p:spPr>
          <a:xfrm>
            <a:off x="2697572" y="225724"/>
            <a:ext cx="3329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dirty="0">
                <a:solidFill>
                  <a:srgbClr val="70758A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The aim.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2CDBF-64A1-0041-A952-FCE05ACDA11E}"/>
              </a:ext>
            </a:extLst>
          </p:cNvPr>
          <p:cNvSpPr txBox="1"/>
          <p:nvPr/>
        </p:nvSpPr>
        <p:spPr>
          <a:xfrm>
            <a:off x="6834106" y="655508"/>
            <a:ext cx="3215811" cy="685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 successful project will </a:t>
            </a:r>
            <a:r>
              <a:rPr lang="en-AE" sz="11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decrease friction in customer experience, increase efficiency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and make them more successful in the future.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57167-5C9B-8B40-BC10-D78DFCD8E389}"/>
              </a:ext>
            </a:extLst>
          </p:cNvPr>
          <p:cNvSpPr txBox="1"/>
          <p:nvPr/>
        </p:nvSpPr>
        <p:spPr>
          <a:xfrm rot="16200000">
            <a:off x="-593015" y="2462439"/>
            <a:ext cx="2016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b="1" dirty="0">
                <a:solidFill>
                  <a:srgbClr val="70758A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Key 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6760F6-C2C2-8349-92CF-7789BC63875A}"/>
              </a:ext>
            </a:extLst>
          </p:cNvPr>
          <p:cNvSpPr/>
          <p:nvPr/>
        </p:nvSpPr>
        <p:spPr>
          <a:xfrm>
            <a:off x="6096000" y="0"/>
            <a:ext cx="25200" cy="6858000"/>
          </a:xfrm>
          <a:prstGeom prst="rect">
            <a:avLst/>
          </a:prstGeom>
          <a:solidFill>
            <a:srgbClr val="70758A">
              <a:alpha val="4431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AC774D6-2276-A74E-89C4-75A381BE28B3}"/>
              </a:ext>
            </a:extLst>
          </p:cNvPr>
          <p:cNvGrpSpPr/>
          <p:nvPr/>
        </p:nvGrpSpPr>
        <p:grpSpPr>
          <a:xfrm>
            <a:off x="5999653" y="434486"/>
            <a:ext cx="226468" cy="226468"/>
            <a:chOff x="5997555" y="123411"/>
            <a:chExt cx="226468" cy="22646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27DF4CA-CA50-484A-A111-CC090487DD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7D83047-439A-9347-95D1-9AF989F285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94760F-D9C6-FB44-8EAE-AB06D7C83223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797629" y="547720"/>
            <a:ext cx="3258162" cy="0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80E13D3-96E0-BC49-A37B-46D981CFF76F}"/>
              </a:ext>
            </a:extLst>
          </p:cNvPr>
          <p:cNvSpPr/>
          <p:nvPr/>
        </p:nvSpPr>
        <p:spPr>
          <a:xfrm>
            <a:off x="2700920" y="606078"/>
            <a:ext cx="3022800" cy="71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The aim of this project is to successfully implement a facial recognition system into a bank’s mobile application. </a:t>
            </a:r>
            <a:endParaRPr lang="en-AE" sz="110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6FE44C-9590-E841-B57F-9D83D59361D6}"/>
              </a:ext>
            </a:extLst>
          </p:cNvPr>
          <p:cNvGrpSpPr/>
          <p:nvPr/>
        </p:nvGrpSpPr>
        <p:grpSpPr>
          <a:xfrm>
            <a:off x="5999653" y="1123707"/>
            <a:ext cx="226468" cy="226468"/>
            <a:chOff x="5997555" y="123411"/>
            <a:chExt cx="226468" cy="22646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435B8D5-93E8-C749-B71B-18EED28967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A305719-3CFE-7746-A569-917D895B90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2FC04AD-9C90-3D43-9EBA-212A9D800816}"/>
              </a:ext>
            </a:extLst>
          </p:cNvPr>
          <p:cNvCxnSpPr>
            <a:cxnSpLocks/>
            <a:stCxn id="32" idx="7"/>
          </p:cNvCxnSpPr>
          <p:nvPr/>
        </p:nvCxnSpPr>
        <p:spPr>
          <a:xfrm flipV="1">
            <a:off x="6152442" y="564279"/>
            <a:ext cx="749101" cy="632628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FDACF0E-C2AD-1F4D-9CB8-99612A1D14EB}"/>
              </a:ext>
            </a:extLst>
          </p:cNvPr>
          <p:cNvCxnSpPr>
            <a:cxnSpLocks/>
          </p:cNvCxnSpPr>
          <p:nvPr/>
        </p:nvCxnSpPr>
        <p:spPr>
          <a:xfrm flipH="1">
            <a:off x="6901543" y="564278"/>
            <a:ext cx="2677886" cy="0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38C6925-03EC-174B-961A-6017CCC5B19F}"/>
              </a:ext>
            </a:extLst>
          </p:cNvPr>
          <p:cNvSpPr txBox="1"/>
          <p:nvPr/>
        </p:nvSpPr>
        <p:spPr>
          <a:xfrm>
            <a:off x="6834106" y="227337"/>
            <a:ext cx="3329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dirty="0">
                <a:solidFill>
                  <a:srgbClr val="70758A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Purpose.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5F027A-B15A-C641-95F6-A677FC1C6466}"/>
              </a:ext>
            </a:extLst>
          </p:cNvPr>
          <p:cNvSpPr txBox="1"/>
          <p:nvPr/>
        </p:nvSpPr>
        <p:spPr>
          <a:xfrm rot="16200000">
            <a:off x="-435070" y="503422"/>
            <a:ext cx="170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b="1" dirty="0">
                <a:solidFill>
                  <a:srgbClr val="70758A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Summary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3FDF83-F279-774D-BD90-0391DEB996D0}"/>
              </a:ext>
            </a:extLst>
          </p:cNvPr>
          <p:cNvGrpSpPr/>
          <p:nvPr/>
        </p:nvGrpSpPr>
        <p:grpSpPr>
          <a:xfrm>
            <a:off x="5995366" y="2249241"/>
            <a:ext cx="226468" cy="226468"/>
            <a:chOff x="5997555" y="123411"/>
            <a:chExt cx="226468" cy="22646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EA4C30A-1749-4E42-9B9F-2BEEC0342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8FE124-E656-E34C-8763-DADD8FF93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F38AE49-4E69-0645-9F51-926522F493F7}"/>
              </a:ext>
            </a:extLst>
          </p:cNvPr>
          <p:cNvSpPr txBox="1"/>
          <p:nvPr/>
        </p:nvSpPr>
        <p:spPr>
          <a:xfrm>
            <a:off x="1278144" y="2006958"/>
            <a:ext cx="3329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Accuracy and Speed</a:t>
            </a:r>
            <a:r>
              <a:rPr lang="en-AE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.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3761CE9-EE77-4D41-94A0-B91D9FC24D64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1335640" y="2362475"/>
            <a:ext cx="4715864" cy="0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389D2BE-6EC1-F24A-AFF9-D9CC2E341918}"/>
              </a:ext>
            </a:extLst>
          </p:cNvPr>
          <p:cNvGrpSpPr/>
          <p:nvPr/>
        </p:nvGrpSpPr>
        <p:grpSpPr>
          <a:xfrm>
            <a:off x="5995366" y="2924602"/>
            <a:ext cx="226468" cy="226468"/>
            <a:chOff x="5997555" y="123411"/>
            <a:chExt cx="226468" cy="226468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5865329-D25F-C641-9CF1-06FC4D6B8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B855C69-37D6-6247-AC55-962E10189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BD2C13E-6297-7B40-ADC0-27FAD1E5396C}"/>
              </a:ext>
            </a:extLst>
          </p:cNvPr>
          <p:cNvCxnSpPr>
            <a:cxnSpLocks/>
          </p:cNvCxnSpPr>
          <p:nvPr/>
        </p:nvCxnSpPr>
        <p:spPr>
          <a:xfrm flipH="1">
            <a:off x="6712510" y="2360862"/>
            <a:ext cx="2915651" cy="20018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9F2D51-7CBB-AB45-BBF1-76CEF1DB31B5}"/>
              </a:ext>
            </a:extLst>
          </p:cNvPr>
          <p:cNvSpPr txBox="1"/>
          <p:nvPr/>
        </p:nvSpPr>
        <p:spPr>
          <a:xfrm>
            <a:off x="6654445" y="2035771"/>
            <a:ext cx="2614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Safeguards.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0196D8B-CBAE-AE44-A74A-3DFF03C3DB3A}"/>
              </a:ext>
            </a:extLst>
          </p:cNvPr>
          <p:cNvCxnSpPr>
            <a:cxnSpLocks/>
            <a:endCxn id="107" idx="6"/>
          </p:cNvCxnSpPr>
          <p:nvPr/>
        </p:nvCxnSpPr>
        <p:spPr>
          <a:xfrm flipH="1">
            <a:off x="6164738" y="4854538"/>
            <a:ext cx="4327416" cy="0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15D810C-7B43-1B4B-BAA9-0F2E9DA94AA6}"/>
              </a:ext>
            </a:extLst>
          </p:cNvPr>
          <p:cNvSpPr txBox="1"/>
          <p:nvPr/>
        </p:nvSpPr>
        <p:spPr>
          <a:xfrm>
            <a:off x="6774700" y="4459367"/>
            <a:ext cx="3329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Transparency and consent.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1F437F-72DB-D946-9040-2E4C9D6F69A2}"/>
              </a:ext>
            </a:extLst>
          </p:cNvPr>
          <p:cNvSpPr txBox="1"/>
          <p:nvPr/>
        </p:nvSpPr>
        <p:spPr>
          <a:xfrm>
            <a:off x="1305606" y="4308901"/>
            <a:ext cx="3329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Liveness Detection</a:t>
            </a:r>
            <a:r>
              <a:rPr lang="en-AE" sz="1600" dirty="0">
                <a:solidFill>
                  <a:srgbClr val="0069A3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.</a:t>
            </a:r>
          </a:p>
        </p:txBody>
      </p:sp>
      <p:pic>
        <p:nvPicPr>
          <p:cNvPr id="65" name="Graphic 64" descr="Target">
            <a:extLst>
              <a:ext uri="{FF2B5EF4-FFF2-40B4-BE49-F238E27FC236}">
                <a16:creationId xmlns:a16="http://schemas.microsoft.com/office/drawing/2014/main" id="{1D4CB18F-3B02-0E49-A30A-9A7BC396A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8545" y="2457749"/>
            <a:ext cx="288347" cy="288347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B2A48C2-A49A-4841-9EAA-105F564ACBCE}"/>
              </a:ext>
            </a:extLst>
          </p:cNvPr>
          <p:cNvSpPr/>
          <p:nvPr/>
        </p:nvSpPr>
        <p:spPr>
          <a:xfrm>
            <a:off x="1574611" y="2439792"/>
            <a:ext cx="4057024" cy="28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To achieve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efficiency,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the system must identify the user in real time. </a:t>
            </a:r>
            <a:endParaRPr lang="en-AE" sz="1100" b="1" dirty="0"/>
          </a:p>
        </p:txBody>
      </p: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B2482957-B5C8-6644-8DAD-359A3FDB8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3356" y="3118203"/>
            <a:ext cx="240049" cy="240049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58B1A7C-758E-2943-B86D-D14CFC260306}"/>
              </a:ext>
            </a:extLst>
          </p:cNvPr>
          <p:cNvCxnSpPr>
            <a:cxnSpLocks/>
          </p:cNvCxnSpPr>
          <p:nvPr/>
        </p:nvCxnSpPr>
        <p:spPr>
          <a:xfrm>
            <a:off x="1701021" y="2746096"/>
            <a:ext cx="0" cy="291740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2B21C2E-7418-6949-ACB1-69B9C71E35E1}"/>
              </a:ext>
            </a:extLst>
          </p:cNvPr>
          <p:cNvSpPr/>
          <p:nvPr/>
        </p:nvSpPr>
        <p:spPr>
          <a:xfrm>
            <a:off x="1700557" y="2699137"/>
            <a:ext cx="4057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Usage of </a:t>
            </a:r>
            <a:r>
              <a:rPr lang="en-AE" sz="1000" b="1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cascades</a:t>
            </a:r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to minimize operations and optimization of system through testing and iterations. </a:t>
            </a:r>
            <a:endParaRPr lang="en-AE" sz="1000" b="1" dirty="0">
              <a:solidFill>
                <a:srgbClr val="0069A3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F47E02F-5856-DC41-8155-0A48849B6ACA}"/>
              </a:ext>
            </a:extLst>
          </p:cNvPr>
          <p:cNvSpPr/>
          <p:nvPr/>
        </p:nvSpPr>
        <p:spPr>
          <a:xfrm>
            <a:off x="1548300" y="3094699"/>
            <a:ext cx="40570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For a good UX, system must overcome factors such as bad lighting and/or camera quality. </a:t>
            </a:r>
            <a:endParaRPr lang="en-AE" sz="1100" b="1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3A930C-0293-3D4C-AD78-A3A7F8F7F73F}"/>
              </a:ext>
            </a:extLst>
          </p:cNvPr>
          <p:cNvCxnSpPr>
            <a:cxnSpLocks/>
          </p:cNvCxnSpPr>
          <p:nvPr/>
        </p:nvCxnSpPr>
        <p:spPr>
          <a:xfrm flipH="1">
            <a:off x="1666695" y="3569602"/>
            <a:ext cx="465" cy="423278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C5234C0-1558-B340-A98B-8B660CEBF3A0}"/>
              </a:ext>
            </a:extLst>
          </p:cNvPr>
          <p:cNvSpPr/>
          <p:nvPr/>
        </p:nvSpPr>
        <p:spPr>
          <a:xfrm>
            <a:off x="1666695" y="3512483"/>
            <a:ext cx="42770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Testing scaleFactor in function, turning images to grayscale, increasing brightness if required. FR must be an alternate verification method, password must always be an option too.  </a:t>
            </a:r>
            <a:endParaRPr lang="en-AE" sz="1000" b="1" dirty="0">
              <a:solidFill>
                <a:srgbClr val="0069A3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8EE0F29-52CA-A147-9F5A-D49D549AA6EF}"/>
              </a:ext>
            </a:extLst>
          </p:cNvPr>
          <p:cNvCxnSpPr>
            <a:cxnSpLocks/>
            <a:stCxn id="52" idx="7"/>
          </p:cNvCxnSpPr>
          <p:nvPr/>
        </p:nvCxnSpPr>
        <p:spPr>
          <a:xfrm flipV="1">
            <a:off x="6148155" y="2380880"/>
            <a:ext cx="564355" cy="616922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Target">
            <a:extLst>
              <a:ext uri="{FF2B5EF4-FFF2-40B4-BE49-F238E27FC236}">
                <a16:creationId xmlns:a16="http://schemas.microsoft.com/office/drawing/2014/main" id="{EB4F4E1B-7E6B-3B43-9D0B-E5DA5238C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7142" y="2464275"/>
            <a:ext cx="288347" cy="288347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5ECE363-DEC3-C544-836E-775BB8B7B6DF}"/>
              </a:ext>
            </a:extLst>
          </p:cNvPr>
          <p:cNvSpPr/>
          <p:nvPr/>
        </p:nvSpPr>
        <p:spPr>
          <a:xfrm>
            <a:off x="6993208" y="2446318"/>
            <a:ext cx="40570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Decreasing customer friction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requires that the system is not vulnerable to data breaches.</a:t>
            </a:r>
            <a:endParaRPr lang="en-AE" sz="1100" b="1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FABC6EA-D5D6-3F4A-80C9-9DE4094C2E7C}"/>
              </a:ext>
            </a:extLst>
          </p:cNvPr>
          <p:cNvCxnSpPr>
            <a:cxnSpLocks/>
          </p:cNvCxnSpPr>
          <p:nvPr/>
        </p:nvCxnSpPr>
        <p:spPr>
          <a:xfrm>
            <a:off x="7093946" y="2873601"/>
            <a:ext cx="0" cy="291740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0340CB8-FCC9-F749-AD29-06CAF702CD29}"/>
              </a:ext>
            </a:extLst>
          </p:cNvPr>
          <p:cNvSpPr/>
          <p:nvPr/>
        </p:nvSpPr>
        <p:spPr>
          <a:xfrm>
            <a:off x="7093482" y="2826642"/>
            <a:ext cx="4057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Usage of </a:t>
            </a:r>
            <a:r>
              <a:rPr lang="en-AE" sz="1000" b="1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administrative, technological, and physical safeguards </a:t>
            </a:r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must be implemented and tested (eg. </a:t>
            </a:r>
            <a:r>
              <a:rPr lang="en-US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e</a:t>
            </a:r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ncription etc.)</a:t>
            </a:r>
            <a:endParaRPr lang="en-AE" sz="1000" b="1" dirty="0">
              <a:solidFill>
                <a:srgbClr val="0069A3"/>
              </a:solidFill>
            </a:endParaRPr>
          </a:p>
        </p:txBody>
      </p:sp>
      <p:pic>
        <p:nvPicPr>
          <p:cNvPr id="87" name="Graphic 86" descr="User">
            <a:extLst>
              <a:ext uri="{FF2B5EF4-FFF2-40B4-BE49-F238E27FC236}">
                <a16:creationId xmlns:a16="http://schemas.microsoft.com/office/drawing/2014/main" id="{7AD25CA1-CDB7-254C-B640-AC0ADED02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8264" y="3237444"/>
            <a:ext cx="240049" cy="240049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E81DAB4B-2C55-374B-A62C-3AA000A134FC}"/>
              </a:ext>
            </a:extLst>
          </p:cNvPr>
          <p:cNvSpPr/>
          <p:nvPr/>
        </p:nvSpPr>
        <p:spPr>
          <a:xfrm>
            <a:off x="6993208" y="3213940"/>
            <a:ext cx="40570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For a good UX,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integrity and access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must be a priority in the implemetation of the system. </a:t>
            </a:r>
            <a:endParaRPr lang="en-AE" sz="1100" b="1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C7E29DA-40C5-7045-8D8B-8BE28416A0A2}"/>
              </a:ext>
            </a:extLst>
          </p:cNvPr>
          <p:cNvCxnSpPr>
            <a:cxnSpLocks/>
          </p:cNvCxnSpPr>
          <p:nvPr/>
        </p:nvCxnSpPr>
        <p:spPr>
          <a:xfrm>
            <a:off x="7099907" y="3644394"/>
            <a:ext cx="0" cy="291740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3986E86-7DDC-B544-A4AA-041584DFAD62}"/>
              </a:ext>
            </a:extLst>
          </p:cNvPr>
          <p:cNvSpPr/>
          <p:nvPr/>
        </p:nvSpPr>
        <p:spPr>
          <a:xfrm>
            <a:off x="7099443" y="3597435"/>
            <a:ext cx="40570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Allow users to be able to change their data (update perhaps incorrect information) and/or delete their facial recognition data.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351ED32-003E-804F-A4C6-06E9C58E567E}"/>
              </a:ext>
            </a:extLst>
          </p:cNvPr>
          <p:cNvGrpSpPr/>
          <p:nvPr/>
        </p:nvGrpSpPr>
        <p:grpSpPr>
          <a:xfrm>
            <a:off x="5982771" y="3889779"/>
            <a:ext cx="226468" cy="226468"/>
            <a:chOff x="5997555" y="123411"/>
            <a:chExt cx="226468" cy="22646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DEC2CFF-2D2C-824B-A59F-D9C904B919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595C88D-0215-CF46-A89A-012E00A74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33B1C0D-9103-7A4E-AEB2-CF332EDDEEB6}"/>
              </a:ext>
            </a:extLst>
          </p:cNvPr>
          <p:cNvCxnSpPr>
            <a:cxnSpLocks/>
            <a:endCxn id="93" idx="3"/>
          </p:cNvCxnSpPr>
          <p:nvPr/>
        </p:nvCxnSpPr>
        <p:spPr>
          <a:xfrm flipV="1">
            <a:off x="5486038" y="4043047"/>
            <a:ext cx="569454" cy="627175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93528D2-39F7-5242-8874-2258D0393C6D}"/>
              </a:ext>
            </a:extLst>
          </p:cNvPr>
          <p:cNvCxnSpPr>
            <a:cxnSpLocks/>
          </p:cNvCxnSpPr>
          <p:nvPr/>
        </p:nvCxnSpPr>
        <p:spPr>
          <a:xfrm flipH="1">
            <a:off x="1374669" y="4661151"/>
            <a:ext cx="4111369" cy="3471"/>
          </a:xfrm>
          <a:prstGeom prst="line">
            <a:avLst/>
          </a:prstGeom>
          <a:ln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Graphic 99" descr="Target">
            <a:extLst>
              <a:ext uri="{FF2B5EF4-FFF2-40B4-BE49-F238E27FC236}">
                <a16:creationId xmlns:a16="http://schemas.microsoft.com/office/drawing/2014/main" id="{00A4C646-0A6D-7845-9D3F-2C9EC7A2E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4873" y="4792950"/>
            <a:ext cx="288347" cy="288347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C8D8E7DA-816C-2045-A118-204E3597037F}"/>
              </a:ext>
            </a:extLst>
          </p:cNvPr>
          <p:cNvSpPr/>
          <p:nvPr/>
        </p:nvSpPr>
        <p:spPr>
          <a:xfrm>
            <a:off x="1642664" y="4711510"/>
            <a:ext cx="40570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risk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that needs be overcome is that people could just use a picture of you to access your account. </a:t>
            </a:r>
            <a:endParaRPr lang="en-AE" sz="1100" b="1" dirty="0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D7904A3-6FEE-6749-B7CA-19B58836C658}"/>
              </a:ext>
            </a:extLst>
          </p:cNvPr>
          <p:cNvCxnSpPr>
            <a:cxnSpLocks/>
          </p:cNvCxnSpPr>
          <p:nvPr/>
        </p:nvCxnSpPr>
        <p:spPr>
          <a:xfrm flipH="1">
            <a:off x="1737286" y="5234642"/>
            <a:ext cx="464" cy="397755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329F6E9-9EF6-AE43-A548-E312531A6947}"/>
              </a:ext>
            </a:extLst>
          </p:cNvPr>
          <p:cNvSpPr/>
          <p:nvPr/>
        </p:nvSpPr>
        <p:spPr>
          <a:xfrm>
            <a:off x="1737286" y="5164631"/>
            <a:ext cx="38680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Implementation of </a:t>
            </a:r>
            <a:r>
              <a:rPr lang="en-AE" sz="1000" b="1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liveness detector </a:t>
            </a:r>
            <a:r>
              <a:rPr lang="en-AE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in face recogntion software (like Apple’s Face ID does.  Furthermore, automatically log a user out if they are logged in on another device.</a:t>
            </a:r>
            <a:endParaRPr lang="en-AE" sz="1000" b="1" dirty="0">
              <a:solidFill>
                <a:srgbClr val="0069A3"/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353D9DC-1215-D049-8553-9007031B9C90}"/>
              </a:ext>
            </a:extLst>
          </p:cNvPr>
          <p:cNvGrpSpPr/>
          <p:nvPr/>
        </p:nvGrpSpPr>
        <p:grpSpPr>
          <a:xfrm>
            <a:off x="5995366" y="4741304"/>
            <a:ext cx="226468" cy="226468"/>
            <a:chOff x="5997555" y="123411"/>
            <a:chExt cx="226468" cy="226468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E31D14E-977D-BD45-85B5-A2B5D57747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7555" y="123411"/>
              <a:ext cx="226468" cy="226468"/>
            </a:xfrm>
            <a:prstGeom prst="ellipse">
              <a:avLst/>
            </a:prstGeom>
            <a:solidFill>
              <a:srgbClr val="C0C2CB">
                <a:alpha val="3960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40B0635-A9D2-364D-B52B-FD8BA1B0F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3693" y="180028"/>
              <a:ext cx="113234" cy="113234"/>
            </a:xfrm>
            <a:prstGeom prst="ellipse">
              <a:avLst/>
            </a:prstGeom>
            <a:solidFill>
              <a:srgbClr val="C0C2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</p:grpSp>
      <p:pic>
        <p:nvPicPr>
          <p:cNvPr id="110" name="Graphic 109" descr="User">
            <a:extLst>
              <a:ext uri="{FF2B5EF4-FFF2-40B4-BE49-F238E27FC236}">
                <a16:creationId xmlns:a16="http://schemas.microsoft.com/office/drawing/2014/main" id="{0ABCE82B-C215-F640-BA0D-753BCB104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1796" y="4960968"/>
            <a:ext cx="240049" cy="24004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1BA9FF3-4748-5F44-8E6D-436623BCB33C}"/>
              </a:ext>
            </a:extLst>
          </p:cNvPr>
          <p:cNvSpPr/>
          <p:nvPr/>
        </p:nvSpPr>
        <p:spPr>
          <a:xfrm>
            <a:off x="7056740" y="4953366"/>
            <a:ext cx="40570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Users must trust the bank with their biometric information,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transparency and consent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must be prioritized for a good UX. </a:t>
            </a:r>
            <a:endParaRPr lang="en-AE" sz="1100" b="1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B477A01-12DD-534F-9E03-548FB243F41B}"/>
              </a:ext>
            </a:extLst>
          </p:cNvPr>
          <p:cNvCxnSpPr>
            <a:cxnSpLocks/>
          </p:cNvCxnSpPr>
          <p:nvPr/>
        </p:nvCxnSpPr>
        <p:spPr>
          <a:xfrm flipH="1">
            <a:off x="7187623" y="5412556"/>
            <a:ext cx="464" cy="582727"/>
          </a:xfrm>
          <a:prstGeom prst="line">
            <a:avLst/>
          </a:prstGeom>
          <a:ln w="28575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A6A800C-8D3C-0A40-A99B-5A7A68EFBE3A}"/>
              </a:ext>
            </a:extLst>
          </p:cNvPr>
          <p:cNvSpPr/>
          <p:nvPr/>
        </p:nvSpPr>
        <p:spPr>
          <a:xfrm>
            <a:off x="7187623" y="5365597"/>
            <a:ext cx="40570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Transparency </a:t>
            </a:r>
            <a:r>
              <a:rPr lang="en-US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- Provide users with meaningful information of how the data will be used and stored.</a:t>
            </a:r>
          </a:p>
          <a:p>
            <a:r>
              <a:rPr lang="en-US" sz="1000" b="1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Consent</a:t>
            </a:r>
            <a:r>
              <a:rPr lang="en-US" sz="1000" dirty="0">
                <a:solidFill>
                  <a:srgbClr val="0069A3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– Not everyone will feel comfortable sharing this information, get consent from each users before implementing.</a:t>
            </a:r>
          </a:p>
          <a:p>
            <a:endParaRPr lang="en-AE" sz="1000" b="1" dirty="0">
              <a:solidFill>
                <a:srgbClr val="0069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91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381672-5568-E047-846F-FC5855E4C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70758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8CBC1-D52D-124A-9151-FD5C5B4A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93" y="6994072"/>
            <a:ext cx="9030956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5006B89-2593-884F-B9E0-E6E5D82EDCBE}"/>
              </a:ext>
            </a:extLst>
          </p:cNvPr>
          <p:cNvSpPr txBox="1">
            <a:spLocks/>
          </p:cNvSpPr>
          <p:nvPr/>
        </p:nvSpPr>
        <p:spPr>
          <a:xfrm>
            <a:off x="1523999" y="3129973"/>
            <a:ext cx="9144000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3600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User Research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A5F7F5-5503-4947-906C-843850D35268}"/>
              </a:ext>
            </a:extLst>
          </p:cNvPr>
          <p:cNvCxnSpPr>
            <a:cxnSpLocks/>
          </p:cNvCxnSpPr>
          <p:nvPr/>
        </p:nvCxnSpPr>
        <p:spPr>
          <a:xfrm>
            <a:off x="0" y="2935989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1EDBA7F-377F-F94D-847D-0B897655252F}"/>
              </a:ext>
            </a:extLst>
          </p:cNvPr>
          <p:cNvSpPr/>
          <p:nvPr/>
        </p:nvSpPr>
        <p:spPr>
          <a:xfrm>
            <a:off x="5723091" y="2558080"/>
            <a:ext cx="745815" cy="745815"/>
          </a:xfrm>
          <a:prstGeom prst="ellipse">
            <a:avLst/>
          </a:prstGeom>
          <a:solidFill>
            <a:srgbClr val="0082B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568DE25-7652-F447-A039-582E38291CEF}"/>
              </a:ext>
            </a:extLst>
          </p:cNvPr>
          <p:cNvSpPr/>
          <p:nvPr/>
        </p:nvSpPr>
        <p:spPr>
          <a:xfrm>
            <a:off x="5833672" y="2668660"/>
            <a:ext cx="524656" cy="524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59D1AB-6C62-A044-8E65-4E4227D31B67}"/>
              </a:ext>
            </a:extLst>
          </p:cNvPr>
          <p:cNvSpPr txBox="1">
            <a:spLocks/>
          </p:cNvSpPr>
          <p:nvPr/>
        </p:nvSpPr>
        <p:spPr>
          <a:xfrm>
            <a:off x="5611660" y="2349626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2000" dirty="0">
                <a:solidFill>
                  <a:srgbClr val="0082B6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565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54CB5EE-D842-A84A-BDE2-13B9FEADC3AC}"/>
              </a:ext>
            </a:extLst>
          </p:cNvPr>
          <p:cNvSpPr/>
          <p:nvPr/>
        </p:nvSpPr>
        <p:spPr>
          <a:xfrm>
            <a:off x="9139308" y="1572709"/>
            <a:ext cx="2713648" cy="4752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982F6D-B2C7-2440-978D-69BB237028FC}"/>
              </a:ext>
            </a:extLst>
          </p:cNvPr>
          <p:cNvSpPr/>
          <p:nvPr/>
        </p:nvSpPr>
        <p:spPr>
          <a:xfrm>
            <a:off x="6235238" y="1572709"/>
            <a:ext cx="2713648" cy="4752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7F256B-8493-D34C-BED7-1DD1DACDE341}"/>
              </a:ext>
            </a:extLst>
          </p:cNvPr>
          <p:cNvSpPr/>
          <p:nvPr/>
        </p:nvSpPr>
        <p:spPr>
          <a:xfrm>
            <a:off x="3356844" y="1572708"/>
            <a:ext cx="2713648" cy="4752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142E52-304C-5C44-B05E-ED7C8199D95F}"/>
              </a:ext>
            </a:extLst>
          </p:cNvPr>
          <p:cNvSpPr/>
          <p:nvPr/>
        </p:nvSpPr>
        <p:spPr>
          <a:xfrm>
            <a:off x="455408" y="1572709"/>
            <a:ext cx="2713648" cy="47529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6D02C-040F-884E-9794-E00FBD5C4CEE}"/>
              </a:ext>
            </a:extLst>
          </p:cNvPr>
          <p:cNvSpPr txBox="1"/>
          <p:nvPr/>
        </p:nvSpPr>
        <p:spPr>
          <a:xfrm>
            <a:off x="88777" y="341683"/>
            <a:ext cx="12103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4000" b="1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Relevant User Personas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17B82A-E66A-A347-9431-0802E16EC9CB}"/>
              </a:ext>
            </a:extLst>
          </p:cNvPr>
          <p:cNvCxnSpPr/>
          <p:nvPr/>
        </p:nvCxnSpPr>
        <p:spPr>
          <a:xfrm>
            <a:off x="5851955" y="1179557"/>
            <a:ext cx="566057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0EDA8-08BD-F444-A92A-07276E4E86EE}"/>
              </a:ext>
            </a:extLst>
          </p:cNvPr>
          <p:cNvSpPr/>
          <p:nvPr/>
        </p:nvSpPr>
        <p:spPr>
          <a:xfrm>
            <a:off x="455408" y="1572707"/>
            <a:ext cx="2713648" cy="1533745"/>
          </a:xfrm>
          <a:prstGeom prst="rect">
            <a:avLst/>
          </a:prstGeom>
          <a:solidFill>
            <a:srgbClr val="054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0DB67D-1E0A-AC4B-AD68-06A68546E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77" b="11634"/>
          <a:stretch/>
        </p:blipFill>
        <p:spPr>
          <a:xfrm>
            <a:off x="1302045" y="2582007"/>
            <a:ext cx="1071597" cy="1080000"/>
          </a:xfrm>
          <a:prstGeom prst="ellipse">
            <a:avLst/>
          </a:prstGeom>
          <a:ln w="38100">
            <a:solidFill>
              <a:schemeClr val="bg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A0C6755-B56B-A548-88B6-E6F777B0DBA0}"/>
              </a:ext>
            </a:extLst>
          </p:cNvPr>
          <p:cNvSpPr/>
          <p:nvPr/>
        </p:nvSpPr>
        <p:spPr>
          <a:xfrm>
            <a:off x="3356319" y="1572706"/>
            <a:ext cx="2713648" cy="1533746"/>
          </a:xfrm>
          <a:prstGeom prst="rect">
            <a:avLst/>
          </a:prstGeom>
          <a:solidFill>
            <a:srgbClr val="006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AE4A7D-721F-1642-88E2-04EB12870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5" r="4118"/>
          <a:stretch/>
        </p:blipFill>
        <p:spPr>
          <a:xfrm>
            <a:off x="4152816" y="2582007"/>
            <a:ext cx="1080896" cy="1080000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27FF401-EA60-A145-AA40-25375BB19840}"/>
              </a:ext>
            </a:extLst>
          </p:cNvPr>
          <p:cNvSpPr/>
          <p:nvPr/>
        </p:nvSpPr>
        <p:spPr>
          <a:xfrm>
            <a:off x="6230396" y="1572706"/>
            <a:ext cx="2713648" cy="1533746"/>
          </a:xfrm>
          <a:prstGeom prst="rect">
            <a:avLst/>
          </a:prstGeom>
          <a:solidFill>
            <a:srgbClr val="008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D94B155-F81E-E44C-B8F7-CC717E665E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333"/>
          <a:stretch/>
        </p:blipFill>
        <p:spPr>
          <a:xfrm>
            <a:off x="7000490" y="2582007"/>
            <a:ext cx="1080000" cy="1080000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7AFFAB2-D9B7-0F41-9653-8A52023B4743}"/>
              </a:ext>
            </a:extLst>
          </p:cNvPr>
          <p:cNvSpPr/>
          <p:nvPr/>
        </p:nvSpPr>
        <p:spPr>
          <a:xfrm>
            <a:off x="9140775" y="1572168"/>
            <a:ext cx="2713648" cy="1533746"/>
          </a:xfrm>
          <a:prstGeom prst="rect">
            <a:avLst/>
          </a:prstGeom>
          <a:solidFill>
            <a:srgbClr val="1E9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7BDACD-F393-3C43-BA21-DE19C30F77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304" b="17199"/>
          <a:stretch/>
        </p:blipFill>
        <p:spPr>
          <a:xfrm>
            <a:off x="9938121" y="2582007"/>
            <a:ext cx="1066731" cy="1080000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8D5C08C-24DE-4C4E-A6C4-1589FD91436A}"/>
              </a:ext>
            </a:extLst>
          </p:cNvPr>
          <p:cNvSpPr txBox="1"/>
          <p:nvPr/>
        </p:nvSpPr>
        <p:spPr>
          <a:xfrm>
            <a:off x="908663" y="1830337"/>
            <a:ext cx="185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 Michael Adams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88AE9-D3F0-EB46-B0C6-FD6C20973D2D}"/>
              </a:ext>
            </a:extLst>
          </p:cNvPr>
          <p:cNvSpPr txBox="1"/>
          <p:nvPr/>
        </p:nvSpPr>
        <p:spPr>
          <a:xfrm>
            <a:off x="3786052" y="1776074"/>
            <a:ext cx="185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Liz Bloomberg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FFEFD2-C745-904A-99C2-DF64E0DBC767}"/>
              </a:ext>
            </a:extLst>
          </p:cNvPr>
          <p:cNvSpPr txBox="1"/>
          <p:nvPr/>
        </p:nvSpPr>
        <p:spPr>
          <a:xfrm>
            <a:off x="6659053" y="1764859"/>
            <a:ext cx="185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John Phillips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E2914D-39A8-5246-9F31-E0D3BA8B6A36}"/>
              </a:ext>
            </a:extLst>
          </p:cNvPr>
          <p:cNvSpPr txBox="1"/>
          <p:nvPr/>
        </p:nvSpPr>
        <p:spPr>
          <a:xfrm>
            <a:off x="9563122" y="1769662"/>
            <a:ext cx="185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solidFill>
                  <a:schemeClr val="bg1"/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Agnes Maynard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1DF7DF-089B-D046-96C5-83703EB2EA3C}"/>
              </a:ext>
            </a:extLst>
          </p:cNvPr>
          <p:cNvSpPr txBox="1"/>
          <p:nvPr/>
        </p:nvSpPr>
        <p:spPr>
          <a:xfrm>
            <a:off x="936865" y="2128802"/>
            <a:ext cx="185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28 • Pioneer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5D78EF-E660-3443-AB2E-81F91864D3BC}"/>
              </a:ext>
            </a:extLst>
          </p:cNvPr>
          <p:cNvSpPr txBox="1"/>
          <p:nvPr/>
        </p:nvSpPr>
        <p:spPr>
          <a:xfrm>
            <a:off x="3762530" y="2082150"/>
            <a:ext cx="185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35 • Pragmatist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3F07E9-9F85-114E-9A62-254F98A99BEA}"/>
              </a:ext>
            </a:extLst>
          </p:cNvPr>
          <p:cNvSpPr txBox="1"/>
          <p:nvPr/>
        </p:nvSpPr>
        <p:spPr>
          <a:xfrm>
            <a:off x="6639511" y="2075106"/>
            <a:ext cx="185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48 • Skeptic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657B63-F604-D54C-AA1D-4181A917B0E8}"/>
              </a:ext>
            </a:extLst>
          </p:cNvPr>
          <p:cNvSpPr txBox="1"/>
          <p:nvPr/>
        </p:nvSpPr>
        <p:spPr>
          <a:xfrm>
            <a:off x="9570508" y="2075105"/>
            <a:ext cx="1854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77 • Traditionalist</a:t>
            </a:r>
          </a:p>
        </p:txBody>
      </p:sp>
      <p:pic>
        <p:nvPicPr>
          <p:cNvPr id="35" name="Graphic 34" descr="Checkmark">
            <a:extLst>
              <a:ext uri="{FF2B5EF4-FFF2-40B4-BE49-F238E27FC236}">
                <a16:creationId xmlns:a16="http://schemas.microsoft.com/office/drawing/2014/main" id="{371C51A4-FA3A-394B-B101-C4DC2EE94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7489" y="3907808"/>
            <a:ext cx="117565" cy="11756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9CEBBB9-E259-6943-9C1D-D84F60593A74}"/>
              </a:ext>
            </a:extLst>
          </p:cNvPr>
          <p:cNvSpPr/>
          <p:nvPr/>
        </p:nvSpPr>
        <p:spPr>
          <a:xfrm>
            <a:off x="786538" y="3833562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Tech Savvy + relies on smartphone for most transactions.</a:t>
            </a:r>
            <a:endParaRPr lang="en-AE" sz="1000" b="1" dirty="0"/>
          </a:p>
        </p:txBody>
      </p:sp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FBD1B93D-931B-7246-96FD-35CCFB81AF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005" y="4337554"/>
            <a:ext cx="117565" cy="11756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1EC4D5A-3BA7-8243-8AF8-0ABD0BB3AA19}"/>
              </a:ext>
            </a:extLst>
          </p:cNvPr>
          <p:cNvSpPr/>
          <p:nvPr/>
        </p:nvSpPr>
        <p:spPr>
          <a:xfrm>
            <a:off x="785054" y="4263308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Relatively good wage.</a:t>
            </a:r>
            <a:endParaRPr lang="en-AE" sz="1000" b="1" dirty="0"/>
          </a:p>
        </p:txBody>
      </p:sp>
      <p:pic>
        <p:nvPicPr>
          <p:cNvPr id="42" name="Graphic 41" descr="Checkmark">
            <a:extLst>
              <a:ext uri="{FF2B5EF4-FFF2-40B4-BE49-F238E27FC236}">
                <a16:creationId xmlns:a16="http://schemas.microsoft.com/office/drawing/2014/main" id="{EC49A97D-5907-DE46-9187-7BE2DCA7E7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005" y="4698599"/>
            <a:ext cx="117565" cy="11756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3869137-95AE-724F-9731-7B82E4B71F46}"/>
              </a:ext>
            </a:extLst>
          </p:cNvPr>
          <p:cNvSpPr/>
          <p:nvPr/>
        </p:nvSpPr>
        <p:spPr>
          <a:xfrm>
            <a:off x="785054" y="4624353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Willing to take risks to improve his life.</a:t>
            </a:r>
            <a:endParaRPr lang="en-AE" sz="1000" b="1" dirty="0"/>
          </a:p>
        </p:txBody>
      </p:sp>
      <p:pic>
        <p:nvPicPr>
          <p:cNvPr id="44" name="Graphic 43" descr="Checkmark">
            <a:extLst>
              <a:ext uri="{FF2B5EF4-FFF2-40B4-BE49-F238E27FC236}">
                <a16:creationId xmlns:a16="http://schemas.microsoft.com/office/drawing/2014/main" id="{7CF7BAF2-CE5F-ED4B-999A-3F768C7D24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521" y="5079480"/>
            <a:ext cx="117565" cy="11756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6072846-4856-B94B-8DCB-3AFB537A25A7}"/>
              </a:ext>
            </a:extLst>
          </p:cNvPr>
          <p:cNvSpPr/>
          <p:nvPr/>
        </p:nvSpPr>
        <p:spPr>
          <a:xfrm>
            <a:off x="783570" y="5005234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Trusts insititutions but is nonetheless likely to change banks.</a:t>
            </a:r>
            <a:endParaRPr lang="en-AE" sz="1000" b="1" dirty="0"/>
          </a:p>
        </p:txBody>
      </p:sp>
      <p:pic>
        <p:nvPicPr>
          <p:cNvPr id="46" name="Graphic 45" descr="Checkmark">
            <a:extLst>
              <a:ext uri="{FF2B5EF4-FFF2-40B4-BE49-F238E27FC236}">
                <a16:creationId xmlns:a16="http://schemas.microsoft.com/office/drawing/2014/main" id="{E42EA3B4-8E5A-DF4B-BD16-A7EA6C4F21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7529" y="3899564"/>
            <a:ext cx="117565" cy="11756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11A2AB-F56B-6B42-9935-FE86579039F8}"/>
              </a:ext>
            </a:extLst>
          </p:cNvPr>
          <p:cNvSpPr/>
          <p:nvPr/>
        </p:nvSpPr>
        <p:spPr>
          <a:xfrm>
            <a:off x="3696578" y="3825318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She conform as long as she are being provided what she needs.</a:t>
            </a:r>
            <a:endParaRPr lang="en-AE" sz="1000" b="1" dirty="0"/>
          </a:p>
        </p:txBody>
      </p:sp>
      <p:pic>
        <p:nvPicPr>
          <p:cNvPr id="48" name="Graphic 47" descr="Checkmark">
            <a:extLst>
              <a:ext uri="{FF2B5EF4-FFF2-40B4-BE49-F238E27FC236}">
                <a16:creationId xmlns:a16="http://schemas.microsoft.com/office/drawing/2014/main" id="{3A7B0CA4-379A-684C-B71D-250C24360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7529" y="4372735"/>
            <a:ext cx="117565" cy="11756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3D1A654-744A-AB4C-8763-9F074E52D052}"/>
              </a:ext>
            </a:extLst>
          </p:cNvPr>
          <p:cNvSpPr/>
          <p:nvPr/>
        </p:nvSpPr>
        <p:spPr>
          <a:xfrm>
            <a:off x="3696578" y="4298489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Average wage for her age group.</a:t>
            </a:r>
            <a:endParaRPr lang="en-AE" sz="1000" b="1" dirty="0"/>
          </a:p>
        </p:txBody>
      </p:sp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D529947B-BF3A-244A-972D-720319EDF5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6045" y="4698599"/>
            <a:ext cx="117565" cy="11756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E1378F2-8D35-F547-9926-33937B7A1DE6}"/>
              </a:ext>
            </a:extLst>
          </p:cNvPr>
          <p:cNvSpPr/>
          <p:nvPr/>
        </p:nvSpPr>
        <p:spPr>
          <a:xfrm>
            <a:off x="3695094" y="4624353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She is broadly satisfied with her bank provider.</a:t>
            </a:r>
            <a:endParaRPr lang="en-AE" sz="1000" b="1" dirty="0"/>
          </a:p>
        </p:txBody>
      </p:sp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F7C80BBE-F32D-E647-B965-190DC70852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6045" y="5147714"/>
            <a:ext cx="117565" cy="11756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19FA110-33BD-6249-8A17-E208B8B70A77}"/>
              </a:ext>
            </a:extLst>
          </p:cNvPr>
          <p:cNvSpPr/>
          <p:nvPr/>
        </p:nvSpPr>
        <p:spPr>
          <a:xfrm>
            <a:off x="3695094" y="5073468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She trusts her bank but is catious about her data privacy.</a:t>
            </a:r>
            <a:endParaRPr lang="en-AE" sz="1000" b="1" dirty="0"/>
          </a:p>
        </p:txBody>
      </p:sp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0A1D7EAA-CFF4-354D-84E3-B4052E658C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5627" y="3907808"/>
            <a:ext cx="117565" cy="11756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F00A015-8AC6-A44C-ADD7-747D56CEAEED}"/>
              </a:ext>
            </a:extLst>
          </p:cNvPr>
          <p:cNvSpPr/>
          <p:nvPr/>
        </p:nvSpPr>
        <p:spPr>
          <a:xfrm>
            <a:off x="6554676" y="3833562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</a:t>
            </a:r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e is not always very happy with the service provided by the bank.</a:t>
            </a:r>
            <a:endParaRPr lang="en-AE" sz="1000" b="1" dirty="0"/>
          </a:p>
        </p:txBody>
      </p:sp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4CDB90E9-10C4-2447-B7E9-ED1A7A01A72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4143" y="4372735"/>
            <a:ext cx="117565" cy="11756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1B08368-2B4B-2544-9742-EC750277C2B5}"/>
              </a:ext>
            </a:extLst>
          </p:cNvPr>
          <p:cNvSpPr/>
          <p:nvPr/>
        </p:nvSpPr>
        <p:spPr>
          <a:xfrm>
            <a:off x="6553192" y="4298489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High salary and very cautious with his money.</a:t>
            </a:r>
            <a:endParaRPr lang="en-AE" sz="1000" b="1" dirty="0"/>
          </a:p>
        </p:txBody>
      </p:sp>
      <p:pic>
        <p:nvPicPr>
          <p:cNvPr id="58" name="Graphic 57" descr="Checkmark">
            <a:extLst>
              <a:ext uri="{FF2B5EF4-FFF2-40B4-BE49-F238E27FC236}">
                <a16:creationId xmlns:a16="http://schemas.microsoft.com/office/drawing/2014/main" id="{E2528D40-D115-FF42-8FCA-E88F24AD77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4143" y="4834973"/>
            <a:ext cx="117565" cy="11756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1A9D8AFE-F26F-0947-8B8D-95CB698A901D}"/>
              </a:ext>
            </a:extLst>
          </p:cNvPr>
          <p:cNvSpPr/>
          <p:nvPr/>
        </p:nvSpPr>
        <p:spPr>
          <a:xfrm>
            <a:off x="6553192" y="4760727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Tech wary and difficult to convince.</a:t>
            </a:r>
            <a:endParaRPr lang="en-AE" sz="1000" b="1" dirty="0"/>
          </a:p>
        </p:txBody>
      </p:sp>
      <p:pic>
        <p:nvPicPr>
          <p:cNvPr id="60" name="Graphic 59" descr="Checkmark">
            <a:extLst>
              <a:ext uri="{FF2B5EF4-FFF2-40B4-BE49-F238E27FC236}">
                <a16:creationId xmlns:a16="http://schemas.microsoft.com/office/drawing/2014/main" id="{68712AC1-9F8C-344E-B27E-C050C2136A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43413" y="5153726"/>
            <a:ext cx="117565" cy="117565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7A96968A-56BA-864C-BE10-FE798DF64E94}"/>
              </a:ext>
            </a:extLst>
          </p:cNvPr>
          <p:cNvSpPr/>
          <p:nvPr/>
        </p:nvSpPr>
        <p:spPr>
          <a:xfrm>
            <a:off x="6562462" y="5079480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Frustrated with customer service.</a:t>
            </a:r>
            <a:endParaRPr lang="en-AE" sz="1000" b="1" dirty="0"/>
          </a:p>
        </p:txBody>
      </p:sp>
      <p:pic>
        <p:nvPicPr>
          <p:cNvPr id="62" name="Graphic 61" descr="Checkmark">
            <a:extLst>
              <a:ext uri="{FF2B5EF4-FFF2-40B4-BE49-F238E27FC236}">
                <a16:creationId xmlns:a16="http://schemas.microsoft.com/office/drawing/2014/main" id="{D94416C0-17FD-D64E-8253-B1D141717A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4567" y="3899564"/>
            <a:ext cx="117565" cy="11756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247196F-AFFF-FB4C-BE02-AD50380E0D94}"/>
              </a:ext>
            </a:extLst>
          </p:cNvPr>
          <p:cNvSpPr/>
          <p:nvPr/>
        </p:nvSpPr>
        <p:spPr>
          <a:xfrm>
            <a:off x="9523616" y="3825318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Gradually losing trust in her bank provider.</a:t>
            </a:r>
            <a:endParaRPr lang="en-AE" sz="1000" b="1" dirty="0"/>
          </a:p>
        </p:txBody>
      </p:sp>
      <p:pic>
        <p:nvPicPr>
          <p:cNvPr id="64" name="Graphic 63" descr="Checkmark">
            <a:extLst>
              <a:ext uri="{FF2B5EF4-FFF2-40B4-BE49-F238E27FC236}">
                <a16:creationId xmlns:a16="http://schemas.microsoft.com/office/drawing/2014/main" id="{620FC821-1D92-7145-9843-C1D7D61190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3083" y="4871181"/>
            <a:ext cx="117565" cy="11756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580734E-26BA-0F42-A571-EC501CFFD861}"/>
              </a:ext>
            </a:extLst>
          </p:cNvPr>
          <p:cNvSpPr/>
          <p:nvPr/>
        </p:nvSpPr>
        <p:spPr>
          <a:xfrm>
            <a:off x="9522132" y="4796935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Usually doesn’t use application and is very tech wary.</a:t>
            </a:r>
            <a:endParaRPr lang="en-AE" sz="1000" b="1" dirty="0"/>
          </a:p>
        </p:txBody>
      </p:sp>
      <p:pic>
        <p:nvPicPr>
          <p:cNvPr id="66" name="Graphic 65" descr="Checkmark">
            <a:extLst>
              <a:ext uri="{FF2B5EF4-FFF2-40B4-BE49-F238E27FC236}">
                <a16:creationId xmlns:a16="http://schemas.microsoft.com/office/drawing/2014/main" id="{54D0681D-9F6B-D748-8FBF-AE68C60E3A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1599" y="5310502"/>
            <a:ext cx="117565" cy="11756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184D8A8-9C26-AA46-A837-DE8706550E3F}"/>
              </a:ext>
            </a:extLst>
          </p:cNvPr>
          <p:cNvSpPr/>
          <p:nvPr/>
        </p:nvSpPr>
        <p:spPr>
          <a:xfrm>
            <a:off x="9520648" y="5236256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Very cautious about security, open to making changes to improve it.</a:t>
            </a:r>
            <a:endParaRPr lang="en-AE" sz="1000" b="1" dirty="0"/>
          </a:p>
        </p:txBody>
      </p:sp>
      <p:pic>
        <p:nvPicPr>
          <p:cNvPr id="68" name="Graphic 67" descr="Checkmark">
            <a:extLst>
              <a:ext uri="{FF2B5EF4-FFF2-40B4-BE49-F238E27FC236}">
                <a16:creationId xmlns:a16="http://schemas.microsoft.com/office/drawing/2014/main" id="{47B2C804-E599-C748-8DF0-221CD82930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0115" y="4367855"/>
            <a:ext cx="117565" cy="11756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5CA9CD4-BE13-764D-BFD5-25440FB8E1A0}"/>
              </a:ext>
            </a:extLst>
          </p:cNvPr>
          <p:cNvSpPr/>
          <p:nvPr/>
        </p:nvSpPr>
        <p:spPr>
          <a:xfrm>
            <a:off x="9519164" y="4293609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Average pension but has a lot of savings in her account.</a:t>
            </a:r>
            <a:endParaRPr lang="en-AE" sz="10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5D4948-74FF-8142-B129-0ADDB96151BA}"/>
              </a:ext>
            </a:extLst>
          </p:cNvPr>
          <p:cNvCxnSpPr>
            <a:stCxn id="14" idx="2"/>
          </p:cNvCxnSpPr>
          <p:nvPr/>
        </p:nvCxnSpPr>
        <p:spPr>
          <a:xfrm>
            <a:off x="1812232" y="6325640"/>
            <a:ext cx="2713" cy="532360"/>
          </a:xfrm>
          <a:prstGeom prst="line">
            <a:avLst/>
          </a:prstGeom>
          <a:ln w="12700">
            <a:solidFill>
              <a:srgbClr val="0646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CF38928-3B99-FD42-9AD9-4D1E50E64D06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713668" y="6325639"/>
            <a:ext cx="2188" cy="532361"/>
          </a:xfrm>
          <a:prstGeom prst="line">
            <a:avLst/>
          </a:prstGeom>
          <a:ln w="12700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096FA6-ABF7-F44B-AEDB-1CD76EB48CB4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592062" y="6325640"/>
            <a:ext cx="0" cy="571507"/>
          </a:xfrm>
          <a:prstGeom prst="line">
            <a:avLst/>
          </a:prstGeom>
          <a:ln w="12700"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79B459-40C1-0442-A840-DAABBD92FF2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496132" y="6325640"/>
            <a:ext cx="13407" cy="571507"/>
          </a:xfrm>
          <a:prstGeom prst="line">
            <a:avLst/>
          </a:prstGeom>
          <a:ln w="12700">
            <a:solidFill>
              <a:srgbClr val="1E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43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FE15414F-3D74-F241-8EF9-F89BD5ADDD45}"/>
              </a:ext>
            </a:extLst>
          </p:cNvPr>
          <p:cNvSpPr/>
          <p:nvPr/>
        </p:nvSpPr>
        <p:spPr>
          <a:xfrm>
            <a:off x="0" y="-11724"/>
            <a:ext cx="12184906" cy="2529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23A74D-E7C8-814D-AE01-E3A673003983}"/>
              </a:ext>
            </a:extLst>
          </p:cNvPr>
          <p:cNvCxnSpPr>
            <a:cxnSpLocks/>
          </p:cNvCxnSpPr>
          <p:nvPr/>
        </p:nvCxnSpPr>
        <p:spPr>
          <a:xfrm>
            <a:off x="1814945" y="0"/>
            <a:ext cx="0" cy="6858000"/>
          </a:xfrm>
          <a:prstGeom prst="line">
            <a:avLst/>
          </a:prstGeom>
          <a:ln w="12700">
            <a:solidFill>
              <a:srgbClr val="0646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3C7BD4-936C-934E-8ECA-DB7EF196ED5D}"/>
              </a:ext>
            </a:extLst>
          </p:cNvPr>
          <p:cNvCxnSpPr>
            <a:cxnSpLocks/>
          </p:cNvCxnSpPr>
          <p:nvPr/>
        </p:nvCxnSpPr>
        <p:spPr>
          <a:xfrm>
            <a:off x="4715856" y="0"/>
            <a:ext cx="0" cy="6858000"/>
          </a:xfrm>
          <a:prstGeom prst="line">
            <a:avLst/>
          </a:prstGeom>
          <a:ln w="12700">
            <a:solidFill>
              <a:srgbClr val="0069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281D64-507C-8E45-8F48-49550AE82E04}"/>
              </a:ext>
            </a:extLst>
          </p:cNvPr>
          <p:cNvCxnSpPr>
            <a:cxnSpLocks/>
          </p:cNvCxnSpPr>
          <p:nvPr/>
        </p:nvCxnSpPr>
        <p:spPr>
          <a:xfrm>
            <a:off x="7592062" y="0"/>
            <a:ext cx="0" cy="6897147"/>
          </a:xfrm>
          <a:prstGeom prst="line">
            <a:avLst/>
          </a:prstGeom>
          <a:ln w="12700"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3EC65F-9661-904B-9B8D-C29A8A40E96A}"/>
              </a:ext>
            </a:extLst>
          </p:cNvPr>
          <p:cNvCxnSpPr>
            <a:cxnSpLocks/>
          </p:cNvCxnSpPr>
          <p:nvPr/>
        </p:nvCxnSpPr>
        <p:spPr>
          <a:xfrm>
            <a:off x="10509539" y="0"/>
            <a:ext cx="0" cy="6897147"/>
          </a:xfrm>
          <a:prstGeom prst="line">
            <a:avLst/>
          </a:prstGeom>
          <a:ln w="12700">
            <a:solidFill>
              <a:srgbClr val="1E9E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1EA66A0-8DFA-D344-874A-BBB3E071814A}"/>
              </a:ext>
            </a:extLst>
          </p:cNvPr>
          <p:cNvSpPr/>
          <p:nvPr/>
        </p:nvSpPr>
        <p:spPr>
          <a:xfrm>
            <a:off x="470473" y="1142276"/>
            <a:ext cx="2713648" cy="992727"/>
          </a:xfrm>
          <a:prstGeom prst="roundRect">
            <a:avLst>
              <a:gd name="adj" fmla="val 22826"/>
            </a:avLst>
          </a:prstGeom>
          <a:solidFill>
            <a:schemeClr val="bg1">
              <a:lumMod val="95000"/>
            </a:schemeClr>
          </a:solidFill>
          <a:ln>
            <a:solidFill>
              <a:srgbClr val="0646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73F2B5-7893-9347-AA68-5F9A041E151E}"/>
              </a:ext>
            </a:extLst>
          </p:cNvPr>
          <p:cNvSpPr txBox="1"/>
          <p:nvPr/>
        </p:nvSpPr>
        <p:spPr>
          <a:xfrm>
            <a:off x="1355469" y="972999"/>
            <a:ext cx="943656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 Michael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2A054AA-13A1-1549-B2FA-8839C0D1FFF4}"/>
              </a:ext>
            </a:extLst>
          </p:cNvPr>
          <p:cNvSpPr/>
          <p:nvPr/>
        </p:nvSpPr>
        <p:spPr>
          <a:xfrm>
            <a:off x="3371384" y="1142276"/>
            <a:ext cx="2713648" cy="992727"/>
          </a:xfrm>
          <a:prstGeom prst="roundRect">
            <a:avLst>
              <a:gd name="adj" fmla="val 22826"/>
            </a:avLst>
          </a:prstGeom>
          <a:solidFill>
            <a:schemeClr val="bg1">
              <a:lumMod val="95000"/>
            </a:schemeClr>
          </a:solidFill>
          <a:ln>
            <a:solidFill>
              <a:srgbClr val="0069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6BEB08-F758-4B43-AC59-C4C306430B7C}"/>
              </a:ext>
            </a:extLst>
          </p:cNvPr>
          <p:cNvSpPr txBox="1"/>
          <p:nvPr/>
        </p:nvSpPr>
        <p:spPr>
          <a:xfrm>
            <a:off x="4527090" y="989877"/>
            <a:ext cx="47182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Liz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9C34BAB-B581-6A44-B9D5-F4F231D95B40}"/>
              </a:ext>
            </a:extLst>
          </p:cNvPr>
          <p:cNvSpPr/>
          <p:nvPr/>
        </p:nvSpPr>
        <p:spPr>
          <a:xfrm>
            <a:off x="6272294" y="1142276"/>
            <a:ext cx="2713648" cy="992727"/>
          </a:xfrm>
          <a:prstGeom prst="roundRect">
            <a:avLst>
              <a:gd name="adj" fmla="val 22826"/>
            </a:avLst>
          </a:prstGeom>
          <a:solidFill>
            <a:schemeClr val="bg1">
              <a:lumMod val="95000"/>
            </a:schemeClr>
          </a:solidFill>
          <a:ln>
            <a:solidFill>
              <a:srgbClr val="008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97F42D-C94D-6941-B404-60B5A737F599}"/>
              </a:ext>
            </a:extLst>
          </p:cNvPr>
          <p:cNvSpPr txBox="1"/>
          <p:nvPr/>
        </p:nvSpPr>
        <p:spPr>
          <a:xfrm>
            <a:off x="7257347" y="953789"/>
            <a:ext cx="638102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E" sz="16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John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74F13B1-ACD0-5E47-8178-54C12E1A9770}"/>
              </a:ext>
            </a:extLst>
          </p:cNvPr>
          <p:cNvSpPr/>
          <p:nvPr/>
        </p:nvSpPr>
        <p:spPr>
          <a:xfrm>
            <a:off x="9180569" y="1089742"/>
            <a:ext cx="2713648" cy="1045261"/>
          </a:xfrm>
          <a:prstGeom prst="roundRect">
            <a:avLst>
              <a:gd name="adj" fmla="val 22826"/>
            </a:avLst>
          </a:prstGeom>
          <a:solidFill>
            <a:schemeClr val="bg1">
              <a:lumMod val="95000"/>
            </a:schemeClr>
          </a:solidFill>
          <a:ln>
            <a:solidFill>
              <a:srgbClr val="0082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F1DA1C-8480-0441-82D7-01F97B34AB8F}"/>
              </a:ext>
            </a:extLst>
          </p:cNvPr>
          <p:cNvSpPr txBox="1"/>
          <p:nvPr/>
        </p:nvSpPr>
        <p:spPr>
          <a:xfrm>
            <a:off x="10141640" y="978002"/>
            <a:ext cx="791505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</a:t>
            </a:r>
            <a:r>
              <a:rPr lang="en-AE" sz="16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gnes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749E1F2-9DAA-D54A-8D73-908C6C14B0CD}"/>
              </a:ext>
            </a:extLst>
          </p:cNvPr>
          <p:cNvSpPr/>
          <p:nvPr/>
        </p:nvSpPr>
        <p:spPr>
          <a:xfrm>
            <a:off x="691495" y="1299162"/>
            <a:ext cx="2321015" cy="71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How might we ensure pioneers like Michael build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trust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with the bank and make them feel we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imrove their life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? </a:t>
            </a:r>
            <a:endParaRPr lang="en-AE" sz="11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0C61A2-A12C-BC4F-9077-264C6876340C}"/>
              </a:ext>
            </a:extLst>
          </p:cNvPr>
          <p:cNvSpPr/>
          <p:nvPr/>
        </p:nvSpPr>
        <p:spPr>
          <a:xfrm>
            <a:off x="3543541" y="1302283"/>
            <a:ext cx="2463888" cy="71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How might we convince pragmastics like Liz that the FR system will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improve her data privacy and efficiency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? </a:t>
            </a:r>
            <a:endParaRPr lang="en-AE" sz="11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3AFBA8-88EF-D649-BCD0-F73D63631388}"/>
              </a:ext>
            </a:extLst>
          </p:cNvPr>
          <p:cNvSpPr/>
          <p:nvPr/>
        </p:nvSpPr>
        <p:spPr>
          <a:xfrm>
            <a:off x="6436976" y="1290240"/>
            <a:ext cx="2463888" cy="71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How might we remove the doubt in skeptics like John that the FR system will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not compromise their privacy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?  </a:t>
            </a:r>
            <a:endParaRPr lang="en-AE" sz="11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018A396-F63D-FD4B-A2B1-932BCA91A695}"/>
              </a:ext>
            </a:extLst>
          </p:cNvPr>
          <p:cNvSpPr/>
          <p:nvPr/>
        </p:nvSpPr>
        <p:spPr>
          <a:xfrm>
            <a:off x="9378869" y="1304328"/>
            <a:ext cx="2463888" cy="710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How might we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regain the trust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of traditionalists like Agnes and  allow her to </a:t>
            </a:r>
            <a:r>
              <a:rPr lang="en-AE" sz="1100" b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feel at ease </a:t>
            </a:r>
            <a:r>
              <a:rPr lang="en-AE" sz="11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with the FR Tech?</a:t>
            </a:r>
            <a:endParaRPr lang="en-AE" sz="11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6628E3-A76E-AB4E-9DF1-D879CA1BDCA8}"/>
              </a:ext>
            </a:extLst>
          </p:cNvPr>
          <p:cNvSpPr txBox="1"/>
          <p:nvPr/>
        </p:nvSpPr>
        <p:spPr>
          <a:xfrm>
            <a:off x="3228172" y="191587"/>
            <a:ext cx="612767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E" sz="3200" b="1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Opportunities and User Stories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F970860-1AE1-FB44-AD27-A3A46FD94D5D}"/>
              </a:ext>
            </a:extLst>
          </p:cNvPr>
          <p:cNvSpPr/>
          <p:nvPr/>
        </p:nvSpPr>
        <p:spPr>
          <a:xfrm>
            <a:off x="422523" y="2788924"/>
            <a:ext cx="2713648" cy="35840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C2853E-BCD2-F94D-A075-20A1A685366D}"/>
              </a:ext>
            </a:extLst>
          </p:cNvPr>
          <p:cNvSpPr/>
          <p:nvPr/>
        </p:nvSpPr>
        <p:spPr>
          <a:xfrm>
            <a:off x="426054" y="2790126"/>
            <a:ext cx="2713648" cy="1550306"/>
          </a:xfrm>
          <a:prstGeom prst="rect">
            <a:avLst/>
          </a:prstGeom>
          <a:solidFill>
            <a:srgbClr val="054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78ECFF-F6D6-D740-B6E8-B734CD6CB54D}"/>
              </a:ext>
            </a:extLst>
          </p:cNvPr>
          <p:cNvSpPr/>
          <p:nvPr/>
        </p:nvSpPr>
        <p:spPr>
          <a:xfrm>
            <a:off x="3346680" y="2790123"/>
            <a:ext cx="2713648" cy="35840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EEA08D-9758-424B-8845-0133CA3B1377}"/>
              </a:ext>
            </a:extLst>
          </p:cNvPr>
          <p:cNvSpPr/>
          <p:nvPr/>
        </p:nvSpPr>
        <p:spPr>
          <a:xfrm>
            <a:off x="3344144" y="2790123"/>
            <a:ext cx="2713648" cy="1550309"/>
          </a:xfrm>
          <a:prstGeom prst="rect">
            <a:avLst/>
          </a:prstGeom>
          <a:solidFill>
            <a:srgbClr val="006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977FCD-944D-D74F-9743-D99C1F4BC157}"/>
              </a:ext>
            </a:extLst>
          </p:cNvPr>
          <p:cNvSpPr/>
          <p:nvPr/>
        </p:nvSpPr>
        <p:spPr>
          <a:xfrm>
            <a:off x="6292011" y="2788924"/>
            <a:ext cx="2713648" cy="35459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AD899F-CC03-1647-9E7A-E99E33A2CA56}"/>
              </a:ext>
            </a:extLst>
          </p:cNvPr>
          <p:cNvSpPr/>
          <p:nvPr/>
        </p:nvSpPr>
        <p:spPr>
          <a:xfrm>
            <a:off x="6292402" y="2790123"/>
            <a:ext cx="2713648" cy="1550309"/>
          </a:xfrm>
          <a:prstGeom prst="rect">
            <a:avLst/>
          </a:prstGeom>
          <a:solidFill>
            <a:srgbClr val="008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6934EB-788F-1343-9DA5-58C394BFA65E}"/>
              </a:ext>
            </a:extLst>
          </p:cNvPr>
          <p:cNvSpPr/>
          <p:nvPr/>
        </p:nvSpPr>
        <p:spPr>
          <a:xfrm>
            <a:off x="9180569" y="2770458"/>
            <a:ext cx="2713648" cy="3564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52500" dir="18900000" sx="86000" sy="86000" algn="b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3D3BD2-930C-CA4D-A582-D9834C084EAC}"/>
              </a:ext>
            </a:extLst>
          </p:cNvPr>
          <p:cNvSpPr/>
          <p:nvPr/>
        </p:nvSpPr>
        <p:spPr>
          <a:xfrm>
            <a:off x="9180960" y="2770458"/>
            <a:ext cx="2713648" cy="1569974"/>
          </a:xfrm>
          <a:prstGeom prst="rect">
            <a:avLst/>
          </a:prstGeom>
          <a:solidFill>
            <a:srgbClr val="1E9E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0EE86E-D8BF-0349-BDD9-C343419D0E3E}"/>
              </a:ext>
            </a:extLst>
          </p:cNvPr>
          <p:cNvSpPr txBox="1"/>
          <p:nvPr/>
        </p:nvSpPr>
        <p:spPr>
          <a:xfrm>
            <a:off x="699943" y="3261504"/>
            <a:ext cx="2165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As Michael, I want to use accurate facial recognition without risks so that my day to day life is more efficient. </a:t>
            </a:r>
          </a:p>
        </p:txBody>
      </p:sp>
      <p:pic>
        <p:nvPicPr>
          <p:cNvPr id="62" name="Graphic 61" descr="Heart">
            <a:extLst>
              <a:ext uri="{FF2B5EF4-FFF2-40B4-BE49-F238E27FC236}">
                <a16:creationId xmlns:a16="http://schemas.microsoft.com/office/drawing/2014/main" id="{4847B23B-173A-BF47-9058-106CD413D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4138" y="2929977"/>
            <a:ext cx="277040" cy="2770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FD14FA7-6A16-FD4D-9B6A-F7582DE63A49}"/>
              </a:ext>
            </a:extLst>
          </p:cNvPr>
          <p:cNvSpPr txBox="1"/>
          <p:nvPr/>
        </p:nvSpPr>
        <p:spPr>
          <a:xfrm>
            <a:off x="3526832" y="3262433"/>
            <a:ext cx="2343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As Liz, I want to understand how my biometric data will be used so that I feel comfortable using it and benefit from its efficiency. </a:t>
            </a:r>
          </a:p>
        </p:txBody>
      </p:sp>
      <p:pic>
        <p:nvPicPr>
          <p:cNvPr id="64" name="Graphic 63" descr="Heart">
            <a:extLst>
              <a:ext uri="{FF2B5EF4-FFF2-40B4-BE49-F238E27FC236}">
                <a16:creationId xmlns:a16="http://schemas.microsoft.com/office/drawing/2014/main" id="{CF7CB1E1-D743-B247-B4F3-E0361802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0965" y="2928411"/>
            <a:ext cx="277040" cy="27704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B998CE6-C6ED-7A4E-B4CC-9A199DC3D81D}"/>
              </a:ext>
            </a:extLst>
          </p:cNvPr>
          <p:cNvSpPr txBox="1"/>
          <p:nvPr/>
        </p:nvSpPr>
        <p:spPr>
          <a:xfrm>
            <a:off x="6410440" y="3276683"/>
            <a:ext cx="2439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As John, I want to have easy control over my biometric data so that I am not skeptical about its missusage and satisfied with my privacy.</a:t>
            </a:r>
          </a:p>
        </p:txBody>
      </p:sp>
      <p:pic>
        <p:nvPicPr>
          <p:cNvPr id="66" name="Graphic 65" descr="Heart">
            <a:extLst>
              <a:ext uri="{FF2B5EF4-FFF2-40B4-BE49-F238E27FC236}">
                <a16:creationId xmlns:a16="http://schemas.microsoft.com/office/drawing/2014/main" id="{9D4F2AF0-5AD1-4F4A-96EB-44691CFF3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64598" y="2933648"/>
            <a:ext cx="277040" cy="27704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BFCE1FA-F3B5-8843-8741-76F6FF06E47C}"/>
              </a:ext>
            </a:extLst>
          </p:cNvPr>
          <p:cNvSpPr txBox="1"/>
          <p:nvPr/>
        </p:nvSpPr>
        <p:spPr>
          <a:xfrm>
            <a:off x="9305553" y="3257020"/>
            <a:ext cx="2439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200" dirty="0">
                <a:solidFill>
                  <a:schemeClr val="bg1"/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As Agnes, I want an application that is easy to use and secure to so that I can easily and safely access my financial information.</a:t>
            </a:r>
          </a:p>
        </p:txBody>
      </p:sp>
      <p:pic>
        <p:nvPicPr>
          <p:cNvPr id="68" name="Graphic 67" descr="Heart">
            <a:extLst>
              <a:ext uri="{FF2B5EF4-FFF2-40B4-BE49-F238E27FC236}">
                <a16:creationId xmlns:a16="http://schemas.microsoft.com/office/drawing/2014/main" id="{5731ABD9-96BC-0E49-AB58-89D26C043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9711" y="2913985"/>
            <a:ext cx="277040" cy="27704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D892B76-3FA9-324B-9860-03927BDEBEE2}"/>
              </a:ext>
            </a:extLst>
          </p:cNvPr>
          <p:cNvSpPr txBox="1"/>
          <p:nvPr/>
        </p:nvSpPr>
        <p:spPr>
          <a:xfrm>
            <a:off x="502702" y="4469545"/>
            <a:ext cx="153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Accept Criteria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F82ED7-B5D1-964C-86C2-2EC533A00045}"/>
              </a:ext>
            </a:extLst>
          </p:cNvPr>
          <p:cNvSpPr txBox="1"/>
          <p:nvPr/>
        </p:nvSpPr>
        <p:spPr>
          <a:xfrm>
            <a:off x="3452977" y="4496055"/>
            <a:ext cx="153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Accept Criteria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FABBDA-14A3-BE40-83F1-7EB65079FCF3}"/>
              </a:ext>
            </a:extLst>
          </p:cNvPr>
          <p:cNvSpPr txBox="1"/>
          <p:nvPr/>
        </p:nvSpPr>
        <p:spPr>
          <a:xfrm>
            <a:off x="6436976" y="4488565"/>
            <a:ext cx="153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Accept Criteria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5355E5-1623-5747-8E89-A54506951FD1}"/>
              </a:ext>
            </a:extLst>
          </p:cNvPr>
          <p:cNvSpPr txBox="1"/>
          <p:nvPr/>
        </p:nvSpPr>
        <p:spPr>
          <a:xfrm>
            <a:off x="9291921" y="4469545"/>
            <a:ext cx="153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4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Accept Criteria</a:t>
            </a:r>
          </a:p>
        </p:txBody>
      </p:sp>
      <p:pic>
        <p:nvPicPr>
          <p:cNvPr id="73" name="Graphic 72" descr="Checkmark">
            <a:extLst>
              <a:ext uri="{FF2B5EF4-FFF2-40B4-BE49-F238E27FC236}">
                <a16:creationId xmlns:a16="http://schemas.microsoft.com/office/drawing/2014/main" id="{46335DAB-277F-ED43-B740-FAC108B56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491" y="4923261"/>
            <a:ext cx="117565" cy="11756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A104F8D5-9858-2940-A06D-DD4444CA52D7}"/>
              </a:ext>
            </a:extLst>
          </p:cNvPr>
          <p:cNvSpPr/>
          <p:nvPr/>
        </p:nvSpPr>
        <p:spPr>
          <a:xfrm>
            <a:off x="814540" y="4849015"/>
            <a:ext cx="22519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Real-time detection and verification.</a:t>
            </a:r>
            <a:endParaRPr lang="en-AE" sz="1000" b="1" dirty="0"/>
          </a:p>
        </p:txBody>
      </p:sp>
      <p:pic>
        <p:nvPicPr>
          <p:cNvPr id="75" name="Graphic 74" descr="Checkmark">
            <a:extLst>
              <a:ext uri="{FF2B5EF4-FFF2-40B4-BE49-F238E27FC236}">
                <a16:creationId xmlns:a16="http://schemas.microsoft.com/office/drawing/2014/main" id="{B650549F-8AC7-7540-A6DC-10676A8A2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8835" y="5817043"/>
            <a:ext cx="117565" cy="11756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60FC0A4-A321-3246-8D71-A27777DE9193}"/>
              </a:ext>
            </a:extLst>
          </p:cNvPr>
          <p:cNvSpPr/>
          <p:nvPr/>
        </p:nvSpPr>
        <p:spPr>
          <a:xfrm>
            <a:off x="3737884" y="5742797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Database highly protected from data breaches.</a:t>
            </a:r>
            <a:endParaRPr lang="en-AE" sz="1000" b="1" dirty="0"/>
          </a:p>
        </p:txBody>
      </p:sp>
      <p:pic>
        <p:nvPicPr>
          <p:cNvPr id="77" name="Graphic 76" descr="Checkmark">
            <a:extLst>
              <a:ext uri="{FF2B5EF4-FFF2-40B4-BE49-F238E27FC236}">
                <a16:creationId xmlns:a16="http://schemas.microsoft.com/office/drawing/2014/main" id="{97E90580-2DC3-A343-97AC-7F786FC3BE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0319" y="4940109"/>
            <a:ext cx="117565" cy="117565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623FD8D-A413-B146-BEDF-5105D9BD4111}"/>
              </a:ext>
            </a:extLst>
          </p:cNvPr>
          <p:cNvSpPr/>
          <p:nvPr/>
        </p:nvSpPr>
        <p:spPr>
          <a:xfrm>
            <a:off x="3739368" y="4865863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Customer satisfaction with transparency.</a:t>
            </a:r>
            <a:endParaRPr lang="en-AE" sz="1000" b="1" dirty="0"/>
          </a:p>
        </p:txBody>
      </p:sp>
      <p:pic>
        <p:nvPicPr>
          <p:cNvPr id="79" name="Graphic 78" descr="Checkmark">
            <a:extLst>
              <a:ext uri="{FF2B5EF4-FFF2-40B4-BE49-F238E27FC236}">
                <a16:creationId xmlns:a16="http://schemas.microsoft.com/office/drawing/2014/main" id="{128D052B-05D6-D444-9A0E-107132720B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8835" y="5369855"/>
            <a:ext cx="117565" cy="11756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217D4B1-9FE8-7B4C-87EF-CF7E860172B2}"/>
              </a:ext>
            </a:extLst>
          </p:cNvPr>
          <p:cNvSpPr/>
          <p:nvPr/>
        </p:nvSpPr>
        <p:spPr>
          <a:xfrm>
            <a:off x="3737884" y="5295609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Open information to how the data is stored.</a:t>
            </a:r>
            <a:endParaRPr lang="en-AE" sz="1000" b="1" dirty="0"/>
          </a:p>
        </p:txBody>
      </p:sp>
      <p:pic>
        <p:nvPicPr>
          <p:cNvPr id="81" name="Graphic 80" descr="Checkmark">
            <a:extLst>
              <a:ext uri="{FF2B5EF4-FFF2-40B4-BE49-F238E27FC236}">
                <a16:creationId xmlns:a16="http://schemas.microsoft.com/office/drawing/2014/main" id="{ABB8DA33-A45A-124D-8A41-5E21AA29B1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007" y="5249378"/>
            <a:ext cx="117565" cy="11756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9F4F4D2-39E5-5D47-A84F-46FF017E09F6}"/>
              </a:ext>
            </a:extLst>
          </p:cNvPr>
          <p:cNvSpPr/>
          <p:nvPr/>
        </p:nvSpPr>
        <p:spPr>
          <a:xfrm>
            <a:off x="813056" y="5175132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Accurate liveness detection, pictures of user should not be accepted.</a:t>
            </a:r>
            <a:endParaRPr lang="en-AE" sz="1000" b="1" dirty="0"/>
          </a:p>
        </p:txBody>
      </p:sp>
      <p:pic>
        <p:nvPicPr>
          <p:cNvPr id="83" name="Graphic 82" descr="Checkmark">
            <a:extLst>
              <a:ext uri="{FF2B5EF4-FFF2-40B4-BE49-F238E27FC236}">
                <a16:creationId xmlns:a16="http://schemas.microsoft.com/office/drawing/2014/main" id="{9AFD3678-0836-BD43-AFE8-80F94DDF1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359" y="5645068"/>
            <a:ext cx="117565" cy="117565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846195A0-B807-014B-9ED9-CD257E2C41E5}"/>
              </a:ext>
            </a:extLst>
          </p:cNvPr>
          <p:cNvSpPr/>
          <p:nvPr/>
        </p:nvSpPr>
        <p:spPr>
          <a:xfrm>
            <a:off x="820408" y="5570822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Adaptable to lighting/camera quality.</a:t>
            </a:r>
            <a:endParaRPr lang="en-AE" sz="1000" b="1" dirty="0"/>
          </a:p>
        </p:txBody>
      </p:sp>
      <p:pic>
        <p:nvPicPr>
          <p:cNvPr id="85" name="Graphic 84" descr="Checkmark">
            <a:extLst>
              <a:ext uri="{FF2B5EF4-FFF2-40B4-BE49-F238E27FC236}">
                <a16:creationId xmlns:a16="http://schemas.microsoft.com/office/drawing/2014/main" id="{9458233E-D0ED-C248-8A63-A3DB85A45E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5402" y="5945492"/>
            <a:ext cx="117565" cy="117565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1454398-8DE5-4844-8E39-8E4A44254286}"/>
              </a:ext>
            </a:extLst>
          </p:cNvPr>
          <p:cNvSpPr/>
          <p:nvPr/>
        </p:nvSpPr>
        <p:spPr>
          <a:xfrm>
            <a:off x="824451" y="5871246"/>
            <a:ext cx="2172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Password protected too.</a:t>
            </a:r>
            <a:endParaRPr lang="en-AE" sz="1000" b="1" dirty="0"/>
          </a:p>
        </p:txBody>
      </p:sp>
      <p:pic>
        <p:nvPicPr>
          <p:cNvPr id="87" name="Graphic 86" descr="Checkmark">
            <a:extLst>
              <a:ext uri="{FF2B5EF4-FFF2-40B4-BE49-F238E27FC236}">
                <a16:creationId xmlns:a16="http://schemas.microsoft.com/office/drawing/2014/main" id="{E2D15ED5-4121-0046-9452-17783AA128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0224" y="5801877"/>
            <a:ext cx="117565" cy="11756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5A4AB3FE-4888-5E49-9F7B-D695A4BF1EA3}"/>
              </a:ext>
            </a:extLst>
          </p:cNvPr>
          <p:cNvSpPr/>
          <p:nvPr/>
        </p:nvSpPr>
        <p:spPr>
          <a:xfrm>
            <a:off x="6689273" y="5727631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Ability to easily delete their biometric information.</a:t>
            </a:r>
            <a:endParaRPr lang="en-AE" sz="1000" b="1" dirty="0"/>
          </a:p>
        </p:txBody>
      </p:sp>
      <p:pic>
        <p:nvPicPr>
          <p:cNvPr id="89" name="Graphic 88" descr="Checkmark">
            <a:extLst>
              <a:ext uri="{FF2B5EF4-FFF2-40B4-BE49-F238E27FC236}">
                <a16:creationId xmlns:a16="http://schemas.microsoft.com/office/drawing/2014/main" id="{A5CFA6EA-A8A8-5D45-9FBA-CE9D13CC88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1708" y="4924943"/>
            <a:ext cx="117565" cy="11756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8A2C6384-4046-AC41-8658-BE1D65652FFB}"/>
              </a:ext>
            </a:extLst>
          </p:cNvPr>
          <p:cNvSpPr/>
          <p:nvPr/>
        </p:nvSpPr>
        <p:spPr>
          <a:xfrm>
            <a:off x="6690757" y="4850697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Ask for clear consent before implementation.</a:t>
            </a:r>
            <a:endParaRPr lang="en-AE" sz="1000" b="1" dirty="0"/>
          </a:p>
        </p:txBody>
      </p:sp>
      <p:pic>
        <p:nvPicPr>
          <p:cNvPr id="91" name="Graphic 90" descr="Checkmark">
            <a:extLst>
              <a:ext uri="{FF2B5EF4-FFF2-40B4-BE49-F238E27FC236}">
                <a16:creationId xmlns:a16="http://schemas.microsoft.com/office/drawing/2014/main" id="{E5FB25CC-DA48-544A-95A2-B1B7A18CBB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0224" y="5354689"/>
            <a:ext cx="117565" cy="117565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534D872D-80E0-3A47-B235-4673D3EDF3B2}"/>
              </a:ext>
            </a:extLst>
          </p:cNvPr>
          <p:cNvSpPr/>
          <p:nvPr/>
        </p:nvSpPr>
        <p:spPr>
          <a:xfrm>
            <a:off x="6689273" y="5280443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Ability to easily update their biometric information.</a:t>
            </a:r>
            <a:endParaRPr lang="en-AE" sz="1000" b="1" dirty="0"/>
          </a:p>
        </p:txBody>
      </p:sp>
      <p:pic>
        <p:nvPicPr>
          <p:cNvPr id="93" name="Graphic 92" descr="Checkmark">
            <a:extLst>
              <a:ext uri="{FF2B5EF4-FFF2-40B4-BE49-F238E27FC236}">
                <a16:creationId xmlns:a16="http://schemas.microsoft.com/office/drawing/2014/main" id="{008CBEEF-B4A0-2C40-A005-FD5095B07E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52524" y="5834377"/>
            <a:ext cx="117565" cy="11756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0939A00-2C55-2C4E-8D40-8F494B5F82A7}"/>
              </a:ext>
            </a:extLst>
          </p:cNvPr>
          <p:cNvSpPr/>
          <p:nvPr/>
        </p:nvSpPr>
        <p:spPr>
          <a:xfrm>
            <a:off x="9571573" y="5760131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Database highly protected from data breaches.</a:t>
            </a:r>
            <a:endParaRPr lang="en-AE" sz="1000" b="1" dirty="0"/>
          </a:p>
        </p:txBody>
      </p:sp>
      <p:pic>
        <p:nvPicPr>
          <p:cNvPr id="95" name="Graphic 94" descr="Checkmark">
            <a:extLst>
              <a:ext uri="{FF2B5EF4-FFF2-40B4-BE49-F238E27FC236}">
                <a16:creationId xmlns:a16="http://schemas.microsoft.com/office/drawing/2014/main" id="{B0A60468-AF32-0E4D-8779-CAE9C1989C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54008" y="4957443"/>
            <a:ext cx="117565" cy="117565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56B2F6E1-0029-4F4A-90DD-0408A72293D3}"/>
              </a:ext>
            </a:extLst>
          </p:cNvPr>
          <p:cNvSpPr/>
          <p:nvPr/>
        </p:nvSpPr>
        <p:spPr>
          <a:xfrm>
            <a:off x="9573057" y="4883197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Seamless face detection that requires minimal interaction.</a:t>
            </a:r>
            <a:endParaRPr lang="en-AE" sz="1000" b="1" dirty="0"/>
          </a:p>
        </p:txBody>
      </p:sp>
      <p:pic>
        <p:nvPicPr>
          <p:cNvPr id="97" name="Graphic 96" descr="Checkmark">
            <a:extLst>
              <a:ext uri="{FF2B5EF4-FFF2-40B4-BE49-F238E27FC236}">
                <a16:creationId xmlns:a16="http://schemas.microsoft.com/office/drawing/2014/main" id="{88B7BE0C-CF7F-E440-ADAA-166B344C48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452524" y="5387189"/>
            <a:ext cx="117565" cy="117565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A065E23D-A666-CD4E-8294-AC12F5868CB0}"/>
              </a:ext>
            </a:extLst>
          </p:cNvPr>
          <p:cNvSpPr/>
          <p:nvPr/>
        </p:nvSpPr>
        <p:spPr>
          <a:xfrm>
            <a:off x="9571573" y="5312943"/>
            <a:ext cx="21722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Accurate liveness detection, pictures of users should not be accepted.</a:t>
            </a:r>
            <a:endParaRPr lang="en-AE" sz="1000" b="1" dirty="0"/>
          </a:p>
        </p:txBody>
      </p:sp>
    </p:spTree>
    <p:extLst>
      <p:ext uri="{BB962C8B-B14F-4D97-AF65-F5344CB8AC3E}">
        <p14:creationId xmlns:p14="http://schemas.microsoft.com/office/powerpoint/2010/main" val="66489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381672-5568-E047-846F-FC5855E4C8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6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solidFill>
                <a:srgbClr val="70758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8CBC1-D52D-124A-9151-FD5C5B4A2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193" y="6994072"/>
            <a:ext cx="9030956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B1CED0A-1A95-864D-8D19-80EFC0185422}"/>
              </a:ext>
            </a:extLst>
          </p:cNvPr>
          <p:cNvSpPr txBox="1">
            <a:spLocks/>
          </p:cNvSpPr>
          <p:nvPr/>
        </p:nvSpPr>
        <p:spPr>
          <a:xfrm>
            <a:off x="1523999" y="3129973"/>
            <a:ext cx="9144000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3600" b="1" dirty="0">
                <a:solidFill>
                  <a:schemeClr val="bg1"/>
                </a:solidFill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Implementation Plan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45C37D-AD8F-154C-A10E-7A8D5E131CA9}"/>
              </a:ext>
            </a:extLst>
          </p:cNvPr>
          <p:cNvCxnSpPr>
            <a:cxnSpLocks/>
          </p:cNvCxnSpPr>
          <p:nvPr/>
        </p:nvCxnSpPr>
        <p:spPr>
          <a:xfrm>
            <a:off x="0" y="2935989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C60B128-C9EB-C849-808F-E04279824F43}"/>
              </a:ext>
            </a:extLst>
          </p:cNvPr>
          <p:cNvSpPr/>
          <p:nvPr/>
        </p:nvSpPr>
        <p:spPr>
          <a:xfrm>
            <a:off x="5723091" y="2558080"/>
            <a:ext cx="745815" cy="745815"/>
          </a:xfrm>
          <a:prstGeom prst="ellipse">
            <a:avLst/>
          </a:prstGeom>
          <a:solidFill>
            <a:srgbClr val="0069A3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3047CD-4AFB-794B-A0DE-264D3554EED4}"/>
              </a:ext>
            </a:extLst>
          </p:cNvPr>
          <p:cNvSpPr/>
          <p:nvPr/>
        </p:nvSpPr>
        <p:spPr>
          <a:xfrm>
            <a:off x="5833672" y="2668660"/>
            <a:ext cx="524656" cy="52465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C73A2E2-4D79-6A45-9A8F-EA3BDC45BE54}"/>
              </a:ext>
            </a:extLst>
          </p:cNvPr>
          <p:cNvSpPr txBox="1">
            <a:spLocks/>
          </p:cNvSpPr>
          <p:nvPr/>
        </p:nvSpPr>
        <p:spPr>
          <a:xfrm>
            <a:off x="5611660" y="2349626"/>
            <a:ext cx="968679" cy="1202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E" sz="2000" dirty="0">
                <a:solidFill>
                  <a:srgbClr val="0069A3"/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07777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09DDE4-F494-594F-8D82-E623FC693199}"/>
              </a:ext>
            </a:extLst>
          </p:cNvPr>
          <p:cNvSpPr/>
          <p:nvPr/>
        </p:nvSpPr>
        <p:spPr>
          <a:xfrm>
            <a:off x="6113253" y="0"/>
            <a:ext cx="608890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1B2E5EF-0200-8F42-BA0F-30F088B59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"/>
          <a:stretch/>
        </p:blipFill>
        <p:spPr>
          <a:xfrm rot="5400000">
            <a:off x="7978208" y="2501610"/>
            <a:ext cx="4315763" cy="2205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0C6C9C-86FA-4F42-ACA9-13272E1E8204}"/>
              </a:ext>
            </a:extLst>
          </p:cNvPr>
          <p:cNvSpPr txBox="1"/>
          <p:nvPr/>
        </p:nvSpPr>
        <p:spPr>
          <a:xfrm>
            <a:off x="810672" y="377778"/>
            <a:ext cx="4711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4000" b="1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The team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2E4C7A-F91A-964E-BD2A-35A4A37594FE}"/>
              </a:ext>
            </a:extLst>
          </p:cNvPr>
          <p:cNvCxnSpPr/>
          <p:nvPr/>
        </p:nvCxnSpPr>
        <p:spPr>
          <a:xfrm>
            <a:off x="2808036" y="1170191"/>
            <a:ext cx="566057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124B81-1249-864C-8D0B-8C6A893AD5A7}"/>
              </a:ext>
            </a:extLst>
          </p:cNvPr>
          <p:cNvSpPr txBox="1"/>
          <p:nvPr/>
        </p:nvSpPr>
        <p:spPr>
          <a:xfrm>
            <a:off x="6669505" y="377778"/>
            <a:ext cx="47118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4000" b="1" dirty="0">
                <a:latin typeface="SF Pro Display Semibold" pitchFamily="2" charset="0"/>
                <a:ea typeface="SF Pro Display Semibold" pitchFamily="2" charset="0"/>
                <a:cs typeface="SF Pro Display Semibold" pitchFamily="2" charset="0"/>
              </a:rPr>
              <a:t>The plan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5D118C-2B87-BB4B-B162-718E3267D375}"/>
              </a:ext>
            </a:extLst>
          </p:cNvPr>
          <p:cNvCxnSpPr/>
          <p:nvPr/>
        </p:nvCxnSpPr>
        <p:spPr>
          <a:xfrm>
            <a:off x="8864577" y="1170191"/>
            <a:ext cx="566057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0BFB4C-A1AD-BA4D-9452-C8CECBF5B5F5}"/>
              </a:ext>
            </a:extLst>
          </p:cNvPr>
          <p:cNvGrpSpPr/>
          <p:nvPr/>
        </p:nvGrpSpPr>
        <p:grpSpPr>
          <a:xfrm>
            <a:off x="574514" y="1627392"/>
            <a:ext cx="360000" cy="360000"/>
            <a:chOff x="1080655" y="1805049"/>
            <a:chExt cx="360000" cy="36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DD40C64-91DF-1947-882F-3952D543F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854E20-7FA9-6844-84E1-71C0C44A9341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1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9DF5CA-0659-FF47-B460-0BA7672D4409}"/>
              </a:ext>
            </a:extLst>
          </p:cNvPr>
          <p:cNvSpPr txBox="1"/>
          <p:nvPr/>
        </p:nvSpPr>
        <p:spPr>
          <a:xfrm>
            <a:off x="996101" y="1651543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Project Manager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20FFAF-35EC-2645-9D4B-D0B19956384A}"/>
              </a:ext>
            </a:extLst>
          </p:cNvPr>
          <p:cNvGrpSpPr/>
          <p:nvPr/>
        </p:nvGrpSpPr>
        <p:grpSpPr>
          <a:xfrm>
            <a:off x="3238892" y="1636961"/>
            <a:ext cx="371875" cy="360000"/>
            <a:chOff x="1080655" y="1805049"/>
            <a:chExt cx="371875" cy="360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1A4106-B62E-7244-945B-ECED70C551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C95A9-0727-BC43-81F5-AD21BB77FE9A}"/>
                </a:ext>
              </a:extLst>
            </p:cNvPr>
            <p:cNvSpPr/>
            <p:nvPr/>
          </p:nvSpPr>
          <p:spPr>
            <a:xfrm>
              <a:off x="1092530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2</a:t>
              </a:r>
              <a:endParaRPr lang="en-AE" sz="1400" dirty="0">
                <a:solidFill>
                  <a:srgbClr val="0082B6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C0CF426-4D78-3544-9EA7-B3EEFBFC1B8D}"/>
              </a:ext>
            </a:extLst>
          </p:cNvPr>
          <p:cNvSpPr txBox="1"/>
          <p:nvPr/>
        </p:nvSpPr>
        <p:spPr>
          <a:xfrm>
            <a:off x="3639347" y="1659672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</a:t>
            </a:r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 Architect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E7E2A1-79D6-674A-8B08-5935DCD609D0}"/>
              </a:ext>
            </a:extLst>
          </p:cNvPr>
          <p:cNvGrpSpPr/>
          <p:nvPr/>
        </p:nvGrpSpPr>
        <p:grpSpPr>
          <a:xfrm>
            <a:off x="576037" y="3347349"/>
            <a:ext cx="360000" cy="360000"/>
            <a:chOff x="1080655" y="1805049"/>
            <a:chExt cx="360000" cy="36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F6A3E4-11A6-9D43-9DE3-ECB7C7ECB0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68B7F7-D9A2-3545-B030-CA75DE03AC74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3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5F02B50-A005-CB4D-B36C-9F72C7564BD2}"/>
              </a:ext>
            </a:extLst>
          </p:cNvPr>
          <p:cNvSpPr txBox="1"/>
          <p:nvPr/>
        </p:nvSpPr>
        <p:spPr>
          <a:xfrm>
            <a:off x="947912" y="3378364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AI Developers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D76DB8-A8A1-D342-A01B-F577F414C9FD}"/>
              </a:ext>
            </a:extLst>
          </p:cNvPr>
          <p:cNvGrpSpPr/>
          <p:nvPr/>
        </p:nvGrpSpPr>
        <p:grpSpPr>
          <a:xfrm>
            <a:off x="3240415" y="3356918"/>
            <a:ext cx="371875" cy="360000"/>
            <a:chOff x="1080655" y="1805049"/>
            <a:chExt cx="371875" cy="36000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85876F4-4E2D-B44B-9006-AA581DE1FB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E7C65BD-7883-D34C-96F7-F7E69688A1A1}"/>
                </a:ext>
              </a:extLst>
            </p:cNvPr>
            <p:cNvSpPr/>
            <p:nvPr/>
          </p:nvSpPr>
          <p:spPr>
            <a:xfrm>
              <a:off x="1092530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4</a:t>
              </a:r>
              <a:endParaRPr lang="en-AE" sz="1400" dirty="0">
                <a:solidFill>
                  <a:srgbClr val="0082B6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BB90F02-B595-2541-AF18-FEBB22CF24C0}"/>
              </a:ext>
            </a:extLst>
          </p:cNvPr>
          <p:cNvSpPr txBox="1"/>
          <p:nvPr/>
        </p:nvSpPr>
        <p:spPr>
          <a:xfrm>
            <a:off x="3610767" y="3368795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UX Designers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5C067C-895A-D44F-A332-60E662EA2516}"/>
              </a:ext>
            </a:extLst>
          </p:cNvPr>
          <p:cNvCxnSpPr>
            <a:cxnSpLocks/>
          </p:cNvCxnSpPr>
          <p:nvPr/>
        </p:nvCxnSpPr>
        <p:spPr>
          <a:xfrm>
            <a:off x="182233" y="2812160"/>
            <a:ext cx="5747189" cy="0"/>
          </a:xfrm>
          <a:prstGeom prst="line">
            <a:avLst/>
          </a:prstGeom>
          <a:ln w="12700"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56A4CC1-E8E3-E04B-B26E-393AD16FAA0A}"/>
              </a:ext>
            </a:extLst>
          </p:cNvPr>
          <p:cNvSpPr/>
          <p:nvPr/>
        </p:nvSpPr>
        <p:spPr>
          <a:xfrm>
            <a:off x="2628788" y="2443822"/>
            <a:ext cx="247792" cy="12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0C3C96-8FB0-E749-A3AE-3444DB2DE5CE}"/>
              </a:ext>
            </a:extLst>
          </p:cNvPr>
          <p:cNvSpPr/>
          <p:nvPr/>
        </p:nvSpPr>
        <p:spPr>
          <a:xfrm>
            <a:off x="2867758" y="2756195"/>
            <a:ext cx="198886" cy="105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9C568-1828-1C4B-A4A2-353837D81166}"/>
              </a:ext>
            </a:extLst>
          </p:cNvPr>
          <p:cNvCxnSpPr>
            <a:cxnSpLocks/>
          </p:cNvCxnSpPr>
          <p:nvPr/>
        </p:nvCxnSpPr>
        <p:spPr>
          <a:xfrm>
            <a:off x="2869551" y="2814965"/>
            <a:ext cx="103495" cy="94285"/>
          </a:xfrm>
          <a:prstGeom prst="line">
            <a:avLst/>
          </a:prstGeom>
          <a:ln w="12700"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A07B0F-9F73-9E41-942D-213FC0CF10C7}"/>
              </a:ext>
            </a:extLst>
          </p:cNvPr>
          <p:cNvCxnSpPr>
            <a:cxnSpLocks/>
          </p:cNvCxnSpPr>
          <p:nvPr/>
        </p:nvCxnSpPr>
        <p:spPr>
          <a:xfrm flipV="1">
            <a:off x="2973046" y="2810476"/>
            <a:ext cx="93598" cy="105258"/>
          </a:xfrm>
          <a:prstGeom prst="line">
            <a:avLst/>
          </a:prstGeom>
          <a:ln w="12700">
            <a:solidFill>
              <a:srgbClr val="7075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E3A1D93-10FB-C84F-A857-5407CFCD9219}"/>
              </a:ext>
            </a:extLst>
          </p:cNvPr>
          <p:cNvGrpSpPr/>
          <p:nvPr/>
        </p:nvGrpSpPr>
        <p:grpSpPr>
          <a:xfrm>
            <a:off x="576037" y="4386831"/>
            <a:ext cx="360000" cy="360000"/>
            <a:chOff x="1080655" y="1805049"/>
            <a:chExt cx="360000" cy="36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3650753-0B59-C04D-8A3B-BD2693ABF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79237C-E204-3647-98BC-61C66C31C856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5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041E66EB-D10D-3E4B-AF47-A30366023229}"/>
              </a:ext>
            </a:extLst>
          </p:cNvPr>
          <p:cNvSpPr txBox="1"/>
          <p:nvPr/>
        </p:nvSpPr>
        <p:spPr>
          <a:xfrm>
            <a:off x="947912" y="4417846"/>
            <a:ext cx="21245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Android Developers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830682F-2C57-8B4E-8D44-9F7AF7029B1F}"/>
              </a:ext>
            </a:extLst>
          </p:cNvPr>
          <p:cNvGrpSpPr/>
          <p:nvPr/>
        </p:nvGrpSpPr>
        <p:grpSpPr>
          <a:xfrm>
            <a:off x="3240415" y="4396400"/>
            <a:ext cx="371875" cy="360000"/>
            <a:chOff x="1080655" y="1805049"/>
            <a:chExt cx="371875" cy="360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0FF4D10-3D69-3244-B93D-6839700276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D5AD1E-B1F7-DB4B-8A7D-B60FB372542B}"/>
                </a:ext>
              </a:extLst>
            </p:cNvPr>
            <p:cNvSpPr/>
            <p:nvPr/>
          </p:nvSpPr>
          <p:spPr>
            <a:xfrm>
              <a:off x="1092530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6</a:t>
              </a:r>
              <a:endParaRPr lang="en-AE" sz="1400" dirty="0">
                <a:solidFill>
                  <a:srgbClr val="0082B6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42BEE42-4758-EB47-AC56-7C6D3D9DC294}"/>
              </a:ext>
            </a:extLst>
          </p:cNvPr>
          <p:cNvSpPr txBox="1"/>
          <p:nvPr/>
        </p:nvSpPr>
        <p:spPr>
          <a:xfrm>
            <a:off x="3610767" y="4408277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iOS Developers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A376EE-6BD2-2746-BD53-3304F4550DEF}"/>
              </a:ext>
            </a:extLst>
          </p:cNvPr>
          <p:cNvGrpSpPr/>
          <p:nvPr/>
        </p:nvGrpSpPr>
        <p:grpSpPr>
          <a:xfrm>
            <a:off x="576037" y="5318240"/>
            <a:ext cx="360000" cy="360000"/>
            <a:chOff x="1080655" y="1805049"/>
            <a:chExt cx="360000" cy="360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E320A06-FAA2-2C48-BE1B-6A6A07BE99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4010EE7-CD4E-EF42-AD96-99DEEF8006EC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7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8EA5180-C14E-2F49-8DCE-60C4DB81AF79}"/>
              </a:ext>
            </a:extLst>
          </p:cNvPr>
          <p:cNvSpPr txBox="1"/>
          <p:nvPr/>
        </p:nvSpPr>
        <p:spPr>
          <a:xfrm>
            <a:off x="947912" y="5349255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Testers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C2F259-9E95-6742-BA0A-E6919089BE6D}"/>
              </a:ext>
            </a:extLst>
          </p:cNvPr>
          <p:cNvGrpSpPr/>
          <p:nvPr/>
        </p:nvGrpSpPr>
        <p:grpSpPr>
          <a:xfrm>
            <a:off x="3240415" y="5318027"/>
            <a:ext cx="371875" cy="360000"/>
            <a:chOff x="1080655" y="1805049"/>
            <a:chExt cx="371875" cy="36000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1388DA8-C84F-464E-8BC1-D959D355E8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655" y="180504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A6B333-0584-F841-9F65-8B13B05B995A}"/>
                </a:ext>
              </a:extLst>
            </p:cNvPr>
            <p:cNvSpPr/>
            <p:nvPr/>
          </p:nvSpPr>
          <p:spPr>
            <a:xfrm>
              <a:off x="1092530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8</a:t>
              </a:r>
              <a:endParaRPr lang="en-AE" sz="1400" dirty="0">
                <a:solidFill>
                  <a:srgbClr val="0082B6"/>
                </a:solidFill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6BED696-5180-8D4F-B7F8-8B4D502F8478}"/>
              </a:ext>
            </a:extLst>
          </p:cNvPr>
          <p:cNvSpPr txBox="1"/>
          <p:nvPr/>
        </p:nvSpPr>
        <p:spPr>
          <a:xfrm>
            <a:off x="3610767" y="5329904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DevOps Engineers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3C751C-0D9B-1A46-ABB5-242CECCC2BCA}"/>
              </a:ext>
            </a:extLst>
          </p:cNvPr>
          <p:cNvSpPr/>
          <p:nvPr/>
        </p:nvSpPr>
        <p:spPr>
          <a:xfrm>
            <a:off x="994555" y="1962671"/>
            <a:ext cx="1786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Plan project, estimate cost and supervise every sprint process.</a:t>
            </a:r>
            <a:endParaRPr lang="en-AE" sz="1000" b="1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7EE375D-5016-344B-B13A-941B4C672FA1}"/>
              </a:ext>
            </a:extLst>
          </p:cNvPr>
          <p:cNvSpPr/>
          <p:nvPr/>
        </p:nvSpPr>
        <p:spPr>
          <a:xfrm>
            <a:off x="3639347" y="1956151"/>
            <a:ext cx="17867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Plan project, estimate cost and supervise every sprint process.</a:t>
            </a:r>
            <a:endParaRPr lang="en-AE" sz="1000" b="1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8A58996-6C0C-0440-9A2F-982812DB83F2}"/>
              </a:ext>
            </a:extLst>
          </p:cNvPr>
          <p:cNvSpPr/>
          <p:nvPr/>
        </p:nvSpPr>
        <p:spPr>
          <a:xfrm>
            <a:off x="950400" y="3685178"/>
            <a:ext cx="1802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Deep learning skills to optimize the recognition network.</a:t>
            </a:r>
            <a:endParaRPr lang="en-AE" sz="1000" b="1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E5CF195-EF35-FC4F-9A4D-5347BE22B1B4}"/>
              </a:ext>
            </a:extLst>
          </p:cNvPr>
          <p:cNvSpPr/>
          <p:nvPr/>
        </p:nvSpPr>
        <p:spPr>
          <a:xfrm>
            <a:off x="3610768" y="3724722"/>
            <a:ext cx="1690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To create an accessible UI and carry out user research.</a:t>
            </a:r>
            <a:endParaRPr lang="en-AE" sz="10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2FA3CD7-0CED-7A4F-87A1-52CA9710F34D}"/>
              </a:ext>
            </a:extLst>
          </p:cNvPr>
          <p:cNvSpPr/>
          <p:nvPr/>
        </p:nvSpPr>
        <p:spPr>
          <a:xfrm>
            <a:off x="956122" y="4712881"/>
            <a:ext cx="1802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Java/Python skills for app on Androidmobile devices.</a:t>
            </a:r>
            <a:endParaRPr lang="en-AE" sz="1000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505B402-00C7-A54C-9A16-E76B97B0EF43}"/>
              </a:ext>
            </a:extLst>
          </p:cNvPr>
          <p:cNvSpPr/>
          <p:nvPr/>
        </p:nvSpPr>
        <p:spPr>
          <a:xfrm>
            <a:off x="3616757" y="4686438"/>
            <a:ext cx="1802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Swift/Python skills for app on iOS mobile devices.</a:t>
            </a:r>
            <a:endParaRPr lang="en-AE" sz="1000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3E1A62-70E3-FC4F-9A04-5B71F9450197}"/>
              </a:ext>
            </a:extLst>
          </p:cNvPr>
          <p:cNvSpPr/>
          <p:nvPr/>
        </p:nvSpPr>
        <p:spPr>
          <a:xfrm>
            <a:off x="957556" y="5641697"/>
            <a:ext cx="1802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Carry out efficient testing and even test driven development.</a:t>
            </a:r>
            <a:endParaRPr lang="en-AE" sz="1000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CB8D720-FC25-F346-A033-5B8EDB6224E7}"/>
              </a:ext>
            </a:extLst>
          </p:cNvPr>
          <p:cNvSpPr/>
          <p:nvPr/>
        </p:nvSpPr>
        <p:spPr>
          <a:xfrm>
            <a:off x="3616757" y="5653069"/>
            <a:ext cx="1802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Oversee code releases and deployments.</a:t>
            </a:r>
            <a:endParaRPr lang="en-AE" sz="1000" b="1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6B5C947-3FA0-FD48-903B-32EF3F04308C}"/>
              </a:ext>
            </a:extLst>
          </p:cNvPr>
          <p:cNvGrpSpPr/>
          <p:nvPr/>
        </p:nvGrpSpPr>
        <p:grpSpPr>
          <a:xfrm>
            <a:off x="8942972" y="1486548"/>
            <a:ext cx="612000" cy="612000"/>
            <a:chOff x="950301" y="1668570"/>
            <a:chExt cx="612000" cy="612000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785584E-3EE2-8C40-9544-F224CF8050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301" y="1668570"/>
              <a:ext cx="612000" cy="61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EC08740-FECD-5145-85CE-E42708B1432C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1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00F077A-0442-7A48-BD8B-E559E6AD3FCE}"/>
              </a:ext>
            </a:extLst>
          </p:cNvPr>
          <p:cNvSpPr txBox="1"/>
          <p:nvPr/>
        </p:nvSpPr>
        <p:spPr>
          <a:xfrm>
            <a:off x="6542571" y="1460801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 Features Backlog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4EF3F56-FE57-8A44-8449-8E0F6DA27EE6}"/>
              </a:ext>
            </a:extLst>
          </p:cNvPr>
          <p:cNvSpPr/>
          <p:nvPr/>
        </p:nvSpPr>
        <p:spPr>
          <a:xfrm>
            <a:off x="6576711" y="1838453"/>
            <a:ext cx="22058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Accurate face recognition system.</a:t>
            </a:r>
          </a:p>
          <a:p>
            <a:pPr marL="228600" indent="-228600">
              <a:buAutoNum type="arabicPeriod"/>
            </a:pPr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Implementation of liveness detection.</a:t>
            </a:r>
          </a:p>
          <a:p>
            <a:pPr marL="228600" indent="-228600">
              <a:buAutoNum type="arabicPeriod"/>
            </a:pPr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Increasing cybersecurity of database.</a:t>
            </a:r>
          </a:p>
          <a:p>
            <a:pPr marL="228600" indent="-228600">
              <a:buAutoNum type="arabicPeriod"/>
            </a:pPr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Designing UI Interface for control and consent to FR System.</a:t>
            </a:r>
          </a:p>
          <a:p>
            <a:pPr marL="228600" indent="-228600">
              <a:buAutoNum type="arabicPeriod"/>
            </a:pPr>
            <a:endParaRPr lang="en-AE" sz="1000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F3B85F1-C951-3649-9B94-AF36C313DD0E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6669505" y="1792548"/>
            <a:ext cx="2273467" cy="0"/>
          </a:xfrm>
          <a:prstGeom prst="line">
            <a:avLst/>
          </a:prstGeom>
          <a:ln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F47B384-CF5B-FF41-AAA4-02A345D40FB6}"/>
              </a:ext>
            </a:extLst>
          </p:cNvPr>
          <p:cNvGrpSpPr/>
          <p:nvPr/>
        </p:nvGrpSpPr>
        <p:grpSpPr>
          <a:xfrm>
            <a:off x="8942972" y="2459655"/>
            <a:ext cx="612000" cy="612000"/>
            <a:chOff x="950301" y="1668570"/>
            <a:chExt cx="612000" cy="612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45B21EE-DD9A-F148-BD92-251D82B776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301" y="1668570"/>
              <a:ext cx="612000" cy="61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FF95B3B-36C4-0543-A5AC-6D680B274584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2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675B39C-4B5A-5C47-832D-8FB4EAAAF661}"/>
              </a:ext>
            </a:extLst>
          </p:cNvPr>
          <p:cNvSpPr txBox="1"/>
          <p:nvPr/>
        </p:nvSpPr>
        <p:spPr>
          <a:xfrm>
            <a:off x="9801758" y="1654246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Sprint Backlog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BAE5D17-28C1-FB4D-B9EB-6D8007C94B61}"/>
              </a:ext>
            </a:extLst>
          </p:cNvPr>
          <p:cNvCxnSpPr>
            <a:cxnSpLocks/>
            <a:stCxn id="83" idx="7"/>
          </p:cNvCxnSpPr>
          <p:nvPr/>
        </p:nvCxnSpPr>
        <p:spPr>
          <a:xfrm flipV="1">
            <a:off x="9465347" y="1977411"/>
            <a:ext cx="397279" cy="571869"/>
          </a:xfrm>
          <a:prstGeom prst="line">
            <a:avLst/>
          </a:prstGeom>
          <a:ln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83C4DE8-E7DD-644A-A076-6BFC5685EEE1}"/>
              </a:ext>
            </a:extLst>
          </p:cNvPr>
          <p:cNvCxnSpPr>
            <a:cxnSpLocks/>
          </p:cNvCxnSpPr>
          <p:nvPr/>
        </p:nvCxnSpPr>
        <p:spPr>
          <a:xfrm flipH="1">
            <a:off x="9862626" y="1997107"/>
            <a:ext cx="1507272" cy="0"/>
          </a:xfrm>
          <a:prstGeom prst="line">
            <a:avLst/>
          </a:prstGeom>
          <a:ln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D05B890-CBD3-BA4F-BED5-4A3BB24E452B}"/>
              </a:ext>
            </a:extLst>
          </p:cNvPr>
          <p:cNvSpPr/>
          <p:nvPr/>
        </p:nvSpPr>
        <p:spPr>
          <a:xfrm>
            <a:off x="9810436" y="2041982"/>
            <a:ext cx="17287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To track the progress of each sprint and the implementation of the features.</a:t>
            </a:r>
          </a:p>
          <a:p>
            <a:pPr marL="228600" indent="-228600">
              <a:buAutoNum type="arabicPeriod"/>
            </a:pPr>
            <a:endParaRPr lang="en-AE" sz="1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217E283-7BAE-6342-9CDC-72B6B540612D}"/>
              </a:ext>
            </a:extLst>
          </p:cNvPr>
          <p:cNvSpPr txBox="1"/>
          <p:nvPr/>
        </p:nvSpPr>
        <p:spPr>
          <a:xfrm>
            <a:off x="9130664" y="4034900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Sprint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1A583D7-2480-C546-9A47-DCB2F21B2EB0}"/>
              </a:ext>
            </a:extLst>
          </p:cNvPr>
          <p:cNvSpPr/>
          <p:nvPr/>
        </p:nvSpPr>
        <p:spPr>
          <a:xfrm>
            <a:off x="9190237" y="4286328"/>
            <a:ext cx="1728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1-4 Weeks</a:t>
            </a:r>
          </a:p>
          <a:p>
            <a:pPr marL="228600" indent="-228600">
              <a:buAutoNum type="arabicPeriod"/>
            </a:pPr>
            <a:endParaRPr lang="en-AE" sz="1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E32459-C356-6049-9C96-FEE17402CC47}"/>
              </a:ext>
            </a:extLst>
          </p:cNvPr>
          <p:cNvGrpSpPr/>
          <p:nvPr/>
        </p:nvGrpSpPr>
        <p:grpSpPr>
          <a:xfrm>
            <a:off x="8940280" y="5879685"/>
            <a:ext cx="612000" cy="612000"/>
            <a:chOff x="950301" y="1668570"/>
            <a:chExt cx="612000" cy="612000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AFE813E-D7ED-CE42-A69F-42417F04B7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0301" y="1668570"/>
              <a:ext cx="612000" cy="612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82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E" dirty="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8A50885-93E4-8C4A-B5FC-785416C0FD6D}"/>
                </a:ext>
              </a:extLst>
            </p:cNvPr>
            <p:cNvSpPr/>
            <p:nvPr/>
          </p:nvSpPr>
          <p:spPr>
            <a:xfrm>
              <a:off x="1080655" y="1814617"/>
              <a:ext cx="360000" cy="3408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AE" sz="1400" dirty="0">
                  <a:solidFill>
                    <a:srgbClr val="0082B6"/>
                  </a:solidFill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3</a:t>
              </a:r>
              <a:endParaRPr lang="en-AE" sz="1400" b="1" dirty="0">
                <a:solidFill>
                  <a:srgbClr val="0082B6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2C57B076-C21B-FC45-8F0E-9BD84F9BED7A}"/>
              </a:ext>
            </a:extLst>
          </p:cNvPr>
          <p:cNvSpPr txBox="1"/>
          <p:nvPr/>
        </p:nvSpPr>
        <p:spPr>
          <a:xfrm>
            <a:off x="10257305" y="5764802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Daily Scrum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63A349D-8066-084F-AC3A-555B1F142BCC}"/>
              </a:ext>
            </a:extLst>
          </p:cNvPr>
          <p:cNvSpPr/>
          <p:nvPr/>
        </p:nvSpPr>
        <p:spPr>
          <a:xfrm>
            <a:off x="10316878" y="6016230"/>
            <a:ext cx="17287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24h</a:t>
            </a:r>
          </a:p>
          <a:p>
            <a:pPr marL="228600" indent="-228600">
              <a:buAutoNum type="arabicPeriod"/>
            </a:pPr>
            <a:endParaRPr lang="en-AE" sz="1000" dirty="0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BEF73B9-0643-A746-971B-1000F692D7F6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8460091" y="5397199"/>
            <a:ext cx="480189" cy="788486"/>
          </a:xfrm>
          <a:prstGeom prst="line">
            <a:avLst/>
          </a:prstGeom>
          <a:ln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C94830D-92CE-8047-8E07-6EDA573F096E}"/>
              </a:ext>
            </a:extLst>
          </p:cNvPr>
          <p:cNvCxnSpPr>
            <a:cxnSpLocks/>
          </p:cNvCxnSpPr>
          <p:nvPr/>
        </p:nvCxnSpPr>
        <p:spPr>
          <a:xfrm flipH="1">
            <a:off x="6669505" y="5397199"/>
            <a:ext cx="1790587" cy="0"/>
          </a:xfrm>
          <a:prstGeom prst="line">
            <a:avLst/>
          </a:prstGeom>
          <a:ln>
            <a:solidFill>
              <a:srgbClr val="0082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390EFC0-D4CB-FC49-8FB3-91B90A7902C7}"/>
              </a:ext>
            </a:extLst>
          </p:cNvPr>
          <p:cNvSpPr txBox="1"/>
          <p:nvPr/>
        </p:nvSpPr>
        <p:spPr>
          <a:xfrm>
            <a:off x="6558382" y="5036241"/>
            <a:ext cx="189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500" dirty="0"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 Feature Release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566A686-BAC0-674F-8C64-900157BEC16D}"/>
              </a:ext>
            </a:extLst>
          </p:cNvPr>
          <p:cNvSpPr/>
          <p:nvPr/>
        </p:nvSpPr>
        <p:spPr>
          <a:xfrm>
            <a:off x="6598564" y="5477799"/>
            <a:ext cx="18931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E" sz="1000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Final check by DevOp engineer. Implementation of feedback gathering system for continued iterations.</a:t>
            </a:r>
          </a:p>
          <a:p>
            <a:pPr marL="228600" indent="-228600">
              <a:buAutoNum type="arabicPeriod"/>
            </a:pPr>
            <a:endParaRPr lang="en-AE" sz="1000" dirty="0"/>
          </a:p>
        </p:txBody>
      </p:sp>
    </p:spTree>
    <p:extLst>
      <p:ext uri="{BB962C8B-B14F-4D97-AF65-F5344CB8AC3E}">
        <p14:creationId xmlns:p14="http://schemas.microsoft.com/office/powerpoint/2010/main" val="107823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1017</Words>
  <Application>Microsoft Macintosh PowerPoint</Application>
  <PresentationFormat>Widescreen</PresentationFormat>
  <Paragraphs>136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SF Pro Display</vt:lpstr>
      <vt:lpstr>SF Pro Display Light</vt:lpstr>
      <vt:lpstr>SF Pro Display Medium</vt:lpstr>
      <vt:lpstr>SF Pro Display Semibold</vt:lpstr>
      <vt:lpstr>Office Theme</vt:lpstr>
      <vt:lpstr>Voice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Recognition</dc:title>
  <dc:creator>Castillero Garcia, Paula</dc:creator>
  <cp:lastModifiedBy>Castillero Garcia, Paula</cp:lastModifiedBy>
  <cp:revision>1</cp:revision>
  <dcterms:created xsi:type="dcterms:W3CDTF">2020-07-01T19:22:42Z</dcterms:created>
  <dcterms:modified xsi:type="dcterms:W3CDTF">2020-07-03T08:18:09Z</dcterms:modified>
</cp:coreProperties>
</file>